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62" r:id="rId2"/>
    <p:sldId id="265" r:id="rId3"/>
    <p:sldId id="260" r:id="rId4"/>
    <p:sldId id="263" r:id="rId5"/>
    <p:sldId id="264" r:id="rId6"/>
    <p:sldId id="266" r:id="rId7"/>
    <p:sldId id="269" r:id="rId8"/>
    <p:sldId id="270" r:id="rId9"/>
    <p:sldId id="271" r:id="rId10"/>
    <p:sldId id="256" r:id="rId11"/>
    <p:sldId id="257" r:id="rId12"/>
    <p:sldId id="272" r:id="rId13"/>
    <p:sldId id="274" r:id="rId14"/>
    <p:sldId id="273" r:id="rId15"/>
    <p:sldId id="261" r:id="rId16"/>
    <p:sldId id="275" r:id="rId17"/>
    <p:sldId id="276" r:id="rId18"/>
    <p:sldId id="277" r:id="rId19"/>
    <p:sldId id="278" r:id="rId20"/>
    <p:sldId id="279" r:id="rId21"/>
    <p:sldId id="280" r:id="rId22"/>
    <p:sldId id="286" r:id="rId23"/>
    <p:sldId id="285" r:id="rId24"/>
    <p:sldId id="287" r:id="rId25"/>
    <p:sldId id="288" r:id="rId26"/>
    <p:sldId id="289" r:id="rId27"/>
    <p:sldId id="290" r:id="rId28"/>
    <p:sldId id="29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504" userDrawn="1">
          <p15:clr>
            <a:srgbClr val="A4A3A4"/>
          </p15:clr>
        </p15:guide>
        <p15:guide id="4" orient="horz" pos="888" userDrawn="1">
          <p15:clr>
            <a:srgbClr val="A4A3A4"/>
          </p15:clr>
        </p15:guide>
        <p15:guide id="5" pos="3336" userDrawn="1">
          <p15:clr>
            <a:srgbClr val="A4A3A4"/>
          </p15:clr>
        </p15:guide>
        <p15:guide id="6" orient="horz" pos="3816" userDrawn="1">
          <p15:clr>
            <a:srgbClr val="A4A3A4"/>
          </p15:clr>
        </p15:guide>
        <p15:guide id="8" orient="horz" pos="1536" userDrawn="1">
          <p15:clr>
            <a:srgbClr val="A4A3A4"/>
          </p15:clr>
        </p15:guide>
        <p15:guide id="9" pos="4344" userDrawn="1">
          <p15:clr>
            <a:srgbClr val="A4A3A4"/>
          </p15:clr>
        </p15:guide>
        <p15:guide id="11" pos="7176" userDrawn="1">
          <p15:clr>
            <a:srgbClr val="A4A3A4"/>
          </p15:clr>
        </p15:guide>
        <p15:guide id="12" pos="5736" userDrawn="1">
          <p15:clr>
            <a:srgbClr val="A4A3A4"/>
          </p15:clr>
        </p15:guide>
        <p15:guide id="13" pos="3840" userDrawn="1">
          <p15:clr>
            <a:srgbClr val="A4A3A4"/>
          </p15:clr>
        </p15:guide>
        <p15:guide id="14" orient="horz" pos="504" userDrawn="1">
          <p15:clr>
            <a:srgbClr val="A4A3A4"/>
          </p15:clr>
        </p15:guide>
        <p15:guide id="15" pos="2664" userDrawn="1">
          <p15:clr>
            <a:srgbClr val="A4A3A4"/>
          </p15:clr>
        </p15:guide>
        <p15:guide id="16" pos="55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D5D6"/>
    <a:srgbClr val="0C3042"/>
    <a:srgbClr val="8DCF84"/>
    <a:srgbClr val="FE8810"/>
    <a:srgbClr val="0D5258"/>
    <a:srgbClr val="F5F5F5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8"/>
    <p:restoredTop sz="94673"/>
  </p:normalViewPr>
  <p:slideViewPr>
    <p:cSldViewPr snapToGrid="0" showGuides="1">
      <p:cViewPr>
        <p:scale>
          <a:sx n="64" d="100"/>
          <a:sy n="64" d="100"/>
        </p:scale>
        <p:origin x="2648" y="1568"/>
      </p:cViewPr>
      <p:guideLst>
        <p:guide orient="horz" pos="2160"/>
        <p:guide pos="504"/>
        <p:guide orient="horz" pos="888"/>
        <p:guide pos="3336"/>
        <p:guide orient="horz" pos="3816"/>
        <p:guide orient="horz" pos="1536"/>
        <p:guide pos="4344"/>
        <p:guide pos="7176"/>
        <p:guide pos="5736"/>
        <p:guide pos="3840"/>
        <p:guide orient="horz" pos="504"/>
        <p:guide pos="2664"/>
        <p:guide pos="55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F7162A-0DE3-674B-99F6-8FAF1B279093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61EFD8-A28A-524D-837B-70250345F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167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61EFD8-A28A-524D-837B-70250345F2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3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61EFD8-A28A-524D-837B-70250345F21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26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61EFD8-A28A-524D-837B-70250345F21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087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61EFD8-A28A-524D-837B-70250345F21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05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4DDCF-1D8E-2E44-D3FE-0EB220004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D6115-D7FA-790D-83C1-E366206C1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A993E-E5F2-58B7-AF88-D2E4008F0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7C06B-2E76-E802-22B5-A8FD713B8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36DD0-A685-A790-235E-2D0E017EB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904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A3A78-0C41-02CF-2C66-DC521E18E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60A4DF-53E1-A230-5808-173F9E9070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75722-F3D8-7319-4613-A9723B791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BE7CF-106F-E6CC-A522-FF363C47D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DD09F-51DC-9D30-F60C-817ECACC6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63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3A3D8C-517F-1E1E-C22F-BDFA2788B1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DD197E-C010-F918-D5EC-10521E6A45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C0A47-52D7-68D2-E24E-58015F97C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C30AD-6579-BDC7-0A82-5A6443F7F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73B60-B6FB-7C2A-DF3F-547BA6CDF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04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308CC-02A9-4F0E-2F35-3D29B8466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E7C1C-8787-14AE-A428-9A6D2EC10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C9A34-AA21-0CE8-AC30-3A163383A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12194-2AA4-868C-7F7D-8B7DCA40A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A66C7-353D-F117-2F97-04D4158E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8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B7D99-08D0-4200-E4CF-B28823F3F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7E093-1410-3848-E13F-0BB7C87D9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BEDB4-8098-C25B-89F0-B4FE7BE24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E7C0E-BE0E-F864-B90D-67443A8B1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F6015-FA4B-C4A7-1710-831A5F9C8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10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75434-2FFD-F61A-6057-A724078A0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FB3CA-D41F-F5D5-ECE9-6EC61432E8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4F20D0-F02E-4B54-11C5-0A45B2BF8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47231D-141C-8076-6301-1866636BB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578EB-7D3B-7DF5-EEB3-A9352B7E7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67C965-B5DF-6641-9C1B-CC62F7F38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921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4B156-EBA9-D9D9-FC30-EA2A5901C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B661F-4B2A-6574-488B-DB1A8EEC1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98C504-9516-91E1-249D-EAF849B553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CC042A-CB90-8B2B-AA77-8316B236D7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3C678E-DCDD-6020-C933-7708C70B03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D8A00B-FB07-BF10-70FC-203A183F6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D3C895-B622-F2CA-786D-DDAF2448B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77638C-F7CD-6749-21BF-1C6062B54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98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AC82-6815-ED2E-C2CE-0FBE503CB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42FCF-AC41-89E2-D91D-B5F3CD98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5CF72E-65BE-60EB-AF48-F758E1AAD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DA9091-76DB-584B-F490-4BBC1D3F6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82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9F39FA-7995-4715-FCB8-68C314144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AE422A-3F4A-673D-F3FB-C89E3392F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AE0A78-015C-FB4F-C834-F1B0EA839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47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3AE60-0D2C-E3D2-E194-6C5D95FAE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0838C-99B3-AC09-5FA0-BC77EFA05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527E62-C17A-3476-961C-C4B1F7952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3DF62D-ED1A-8379-F088-F521A22BD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14893E-4860-B427-0098-59D28F5AB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6903B-CFAD-26F4-0A1A-183DC4AB4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93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F4133-4659-791A-609B-FB01FA3B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3CF7B7-D709-2E29-1B24-0860696D10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DF6D8E-6383-FFDE-6BC8-B4E2A8434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F1AA9-9F27-B8A6-7702-FB9E594B1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D82B0A-60A9-4F0A-9C32-916B4482F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9ABCE-DE25-89A0-F5C9-F6E2A20B8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10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411CAB-D3EC-E917-03C9-B0B0D351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F6A08-F6BA-E208-07EA-960AC02EF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191B7-695E-2869-EDC5-2568A496C1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93886-73C1-9747-A717-77BC1B6FF056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31C7C-0B8D-5C60-F662-180846EA4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97CDF-188B-9BA0-D04A-7774D496D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80F90-9872-BE4E-9E07-8F35E1D59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33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30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4607067" y="2782669"/>
            <a:ext cx="297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Project CREDO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8B9DC-CB67-7175-40B2-1A8A9349074C}"/>
              </a:ext>
            </a:extLst>
          </p:cNvPr>
          <p:cNvSpPr txBox="1"/>
          <p:nvPr/>
        </p:nvSpPr>
        <p:spPr>
          <a:xfrm>
            <a:off x="-3532327" y="-1937432"/>
            <a:ext cx="839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Palette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5BCE54-F55C-F5DA-7D21-C226F856C797}"/>
              </a:ext>
            </a:extLst>
          </p:cNvPr>
          <p:cNvSpPr/>
          <p:nvPr/>
        </p:nvSpPr>
        <p:spPr>
          <a:xfrm>
            <a:off x="-3709358" y="-1459468"/>
            <a:ext cx="596826" cy="596826"/>
          </a:xfrm>
          <a:prstGeom prst="rect">
            <a:avLst/>
          </a:prstGeom>
          <a:solidFill>
            <a:srgbClr val="FE88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0E5CA52-D107-FE2C-88AE-523748F8DAF9}"/>
              </a:ext>
            </a:extLst>
          </p:cNvPr>
          <p:cNvSpPr/>
          <p:nvPr/>
        </p:nvSpPr>
        <p:spPr>
          <a:xfrm>
            <a:off x="-3709358" y="-872871"/>
            <a:ext cx="596826" cy="596826"/>
          </a:xfrm>
          <a:prstGeom prst="rect">
            <a:avLst/>
          </a:prstGeom>
          <a:solidFill>
            <a:srgbClr val="8DCF8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99A7A7-2C7B-AE74-BA7C-68B71641660A}"/>
              </a:ext>
            </a:extLst>
          </p:cNvPr>
          <p:cNvSpPr/>
          <p:nvPr/>
        </p:nvSpPr>
        <p:spPr>
          <a:xfrm>
            <a:off x="-3702335" y="-276045"/>
            <a:ext cx="596826" cy="596826"/>
          </a:xfrm>
          <a:prstGeom prst="rect">
            <a:avLst/>
          </a:prstGeom>
          <a:solidFill>
            <a:srgbClr val="0C30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1D16C2-78EE-09E9-F022-3F3DC887A881}"/>
              </a:ext>
            </a:extLst>
          </p:cNvPr>
          <p:cNvSpPr/>
          <p:nvPr/>
        </p:nvSpPr>
        <p:spPr>
          <a:xfrm>
            <a:off x="-3105509" y="-1459467"/>
            <a:ext cx="596826" cy="596826"/>
          </a:xfrm>
          <a:prstGeom prst="rect">
            <a:avLst/>
          </a:prstGeom>
          <a:solidFill>
            <a:srgbClr val="0D525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F67AEA-090F-BC34-FDAA-577948D1B47F}"/>
              </a:ext>
            </a:extLst>
          </p:cNvPr>
          <p:cNvSpPr/>
          <p:nvPr/>
        </p:nvSpPr>
        <p:spPr>
          <a:xfrm>
            <a:off x="-3105509" y="-872871"/>
            <a:ext cx="596826" cy="596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D79497-441E-C3B3-D0AB-AF222E4B4C20}"/>
              </a:ext>
            </a:extLst>
          </p:cNvPr>
          <p:cNvSpPr txBox="1"/>
          <p:nvPr/>
        </p:nvSpPr>
        <p:spPr>
          <a:xfrm>
            <a:off x="2151208" y="3433313"/>
            <a:ext cx="78895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Customizable, </a:t>
            </a:r>
            <a:r>
              <a:rPr lang="en-US" sz="1600" dirty="0" err="1">
                <a:solidFill>
                  <a:schemeClr val="bg1"/>
                </a:solidFill>
              </a:rPr>
              <a:t>REproducible</a:t>
            </a:r>
            <a:r>
              <a:rPr lang="en-US" sz="1600" dirty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</a:rPr>
              <a:t>Dockerfile</a:t>
            </a:r>
            <a:r>
              <a:rPr lang="en-US" sz="1600" dirty="0">
                <a:solidFill>
                  <a:schemeClr val="bg1"/>
                </a:solidFill>
              </a:rPr>
              <a:t> Generator for Bioinformatics Applications.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AA8621-7D2D-AA91-6536-B0C53EDF3502}"/>
              </a:ext>
            </a:extLst>
          </p:cNvPr>
          <p:cNvSpPr txBox="1"/>
          <p:nvPr/>
        </p:nvSpPr>
        <p:spPr>
          <a:xfrm>
            <a:off x="2151208" y="5792082"/>
            <a:ext cx="7889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Luca </a:t>
            </a:r>
            <a:r>
              <a:rPr lang="en-US" sz="1600" dirty="0" err="1">
                <a:solidFill>
                  <a:schemeClr val="bg1"/>
                </a:solidFill>
              </a:rPr>
              <a:t>Alessandrì</a:t>
            </a:r>
            <a:r>
              <a:rPr lang="en-US" sz="1600" dirty="0">
                <a:solidFill>
                  <a:schemeClr val="bg1"/>
                </a:solidFill>
              </a:rPr>
              <a:t> – Eliseo Martelli</a:t>
            </a:r>
          </a:p>
        </p:txBody>
      </p:sp>
    </p:spTree>
    <p:extLst>
      <p:ext uri="{BB962C8B-B14F-4D97-AF65-F5344CB8AC3E}">
        <p14:creationId xmlns:p14="http://schemas.microsoft.com/office/powerpoint/2010/main" val="2823307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30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2337067" y="2644170"/>
            <a:ext cx="75178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8DCF84"/>
                </a:solidFill>
              </a:rPr>
              <a:t>Docker</a:t>
            </a:r>
            <a:r>
              <a:rPr lang="en-US" sz="3600" b="1" dirty="0">
                <a:solidFill>
                  <a:schemeClr val="bg1"/>
                </a:solidFill>
              </a:rPr>
              <a:t> emerged as a possible solution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to solve problems in this context.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FC05CB-7080-ABAF-F475-38B06C7A699E}"/>
              </a:ext>
            </a:extLst>
          </p:cNvPr>
          <p:cNvSpPr txBox="1"/>
          <p:nvPr/>
        </p:nvSpPr>
        <p:spPr>
          <a:xfrm>
            <a:off x="2151208" y="3844499"/>
            <a:ext cx="7889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5F5F5"/>
                </a:solidFill>
              </a:rPr>
              <a:t>But doesn’t solve the issue of dependency pinning.</a:t>
            </a:r>
          </a:p>
        </p:txBody>
      </p:sp>
    </p:spTree>
    <p:extLst>
      <p:ext uri="{BB962C8B-B14F-4D97-AF65-F5344CB8AC3E}">
        <p14:creationId xmlns:p14="http://schemas.microsoft.com/office/powerpoint/2010/main" val="3852110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DCF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812EFD-9757-FBF1-A4CB-359045CCDDD2}"/>
              </a:ext>
            </a:extLst>
          </p:cNvPr>
          <p:cNvSpPr/>
          <p:nvPr/>
        </p:nvSpPr>
        <p:spPr>
          <a:xfrm>
            <a:off x="5295900" y="2828835"/>
            <a:ext cx="4606514" cy="6001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2289586" y="2828835"/>
            <a:ext cx="76890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C3042"/>
                </a:solidFill>
              </a:rPr>
              <a:t>CREDO aims to enhance reproducibility</a:t>
            </a:r>
          </a:p>
          <a:p>
            <a:pPr algn="ctr"/>
            <a:r>
              <a:rPr lang="en-US" sz="3600" b="1" dirty="0">
                <a:solidFill>
                  <a:srgbClr val="0C3042"/>
                </a:solidFill>
              </a:rPr>
              <a:t>in bioinformatics analysis.</a:t>
            </a:r>
          </a:p>
        </p:txBody>
      </p:sp>
    </p:spTree>
    <p:extLst>
      <p:ext uri="{BB962C8B-B14F-4D97-AF65-F5344CB8AC3E}">
        <p14:creationId xmlns:p14="http://schemas.microsoft.com/office/powerpoint/2010/main" val="64837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800100" y="3013501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Currently, CREDO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employs a </a:t>
            </a:r>
            <a:r>
              <a:rPr lang="en-US" sz="2400" b="1" i="1" dirty="0">
                <a:solidFill>
                  <a:srgbClr val="0C3042"/>
                </a:solidFill>
              </a:rPr>
              <a:t>three-step</a:t>
            </a:r>
            <a:r>
              <a:rPr lang="en-US" sz="2400" b="1" dirty="0">
                <a:solidFill>
                  <a:srgbClr val="0C3042"/>
                </a:solidFill>
              </a:rPr>
              <a:t> process.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73050B-16CD-55AD-01EF-F957B02C697B}"/>
              </a:ext>
            </a:extLst>
          </p:cNvPr>
          <p:cNvSpPr txBox="1"/>
          <p:nvPr/>
        </p:nvSpPr>
        <p:spPr>
          <a:xfrm>
            <a:off x="6095999" y="2798058"/>
            <a:ext cx="4819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Captures a temporary environment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860B45-7DB1-9AA3-79C7-CF20C20C779E}"/>
              </a:ext>
            </a:extLst>
          </p:cNvPr>
          <p:cNvSpPr txBox="1"/>
          <p:nvPr/>
        </p:nvSpPr>
        <p:spPr>
          <a:xfrm>
            <a:off x="6096000" y="3259723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Generates a build script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08ED0D-E77B-7BE7-0301-B6E1854A9400}"/>
              </a:ext>
            </a:extLst>
          </p:cNvPr>
          <p:cNvSpPr txBox="1"/>
          <p:nvPr/>
        </p:nvSpPr>
        <p:spPr>
          <a:xfrm>
            <a:off x="6096000" y="3598277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Packages the dependencies</a:t>
            </a:r>
          </a:p>
        </p:txBody>
      </p:sp>
    </p:spTree>
    <p:extLst>
      <p:ext uri="{BB962C8B-B14F-4D97-AF65-F5344CB8AC3E}">
        <p14:creationId xmlns:p14="http://schemas.microsoft.com/office/powerpoint/2010/main" val="1681702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800100" y="3013501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Currently, CREDO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employs a </a:t>
            </a:r>
            <a:r>
              <a:rPr lang="en-US" sz="2400" b="1" i="1" dirty="0">
                <a:solidFill>
                  <a:srgbClr val="0C3042"/>
                </a:solidFill>
              </a:rPr>
              <a:t>three-step</a:t>
            </a:r>
            <a:r>
              <a:rPr lang="en-US" sz="2400" b="1" dirty="0">
                <a:solidFill>
                  <a:srgbClr val="0C3042"/>
                </a:solidFill>
              </a:rPr>
              <a:t> process.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CCE410-32E1-A236-C728-110D4090B58A}"/>
              </a:ext>
            </a:extLst>
          </p:cNvPr>
          <p:cNvSpPr txBox="1"/>
          <p:nvPr/>
        </p:nvSpPr>
        <p:spPr>
          <a:xfrm>
            <a:off x="6096000" y="2850608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Captures a temporary environment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5DC76F-1084-46DF-955C-5214E96B8185}"/>
              </a:ext>
            </a:extLst>
          </p:cNvPr>
          <p:cNvSpPr txBox="1"/>
          <p:nvPr/>
        </p:nvSpPr>
        <p:spPr>
          <a:xfrm>
            <a:off x="6096000" y="3189162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Generates a build script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737E8C-FC2C-3BA9-21CB-BA262178094E}"/>
              </a:ext>
            </a:extLst>
          </p:cNvPr>
          <p:cNvSpPr txBox="1"/>
          <p:nvPr/>
        </p:nvSpPr>
        <p:spPr>
          <a:xfrm>
            <a:off x="6096000" y="3650827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Packages the dependencies</a:t>
            </a:r>
          </a:p>
        </p:txBody>
      </p:sp>
    </p:spTree>
    <p:extLst>
      <p:ext uri="{BB962C8B-B14F-4D97-AF65-F5344CB8AC3E}">
        <p14:creationId xmlns:p14="http://schemas.microsoft.com/office/powerpoint/2010/main" val="2812685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800100" y="3013501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Currently, CREDO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employs a </a:t>
            </a:r>
            <a:r>
              <a:rPr lang="en-US" sz="2400" b="1" i="1" dirty="0">
                <a:solidFill>
                  <a:srgbClr val="0C3042"/>
                </a:solidFill>
              </a:rPr>
              <a:t>three-step</a:t>
            </a:r>
            <a:r>
              <a:rPr lang="en-US" sz="2400" b="1" dirty="0">
                <a:solidFill>
                  <a:srgbClr val="0C3042"/>
                </a:solidFill>
              </a:rPr>
              <a:t> process.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41F5A-F32C-8341-8574-C57415F32B41}"/>
              </a:ext>
            </a:extLst>
          </p:cNvPr>
          <p:cNvSpPr txBox="1"/>
          <p:nvPr/>
        </p:nvSpPr>
        <p:spPr>
          <a:xfrm>
            <a:off x="6096000" y="2921169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Captures a temporary environment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410100-B915-2099-FEC8-47C33EE46C92}"/>
              </a:ext>
            </a:extLst>
          </p:cNvPr>
          <p:cNvSpPr txBox="1"/>
          <p:nvPr/>
        </p:nvSpPr>
        <p:spPr>
          <a:xfrm>
            <a:off x="6096000" y="3259723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Generates a build script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897100-C53F-1073-D60F-D7321E8032E6}"/>
              </a:ext>
            </a:extLst>
          </p:cNvPr>
          <p:cNvSpPr txBox="1"/>
          <p:nvPr/>
        </p:nvSpPr>
        <p:spPr>
          <a:xfrm>
            <a:off x="6096000" y="3598277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Packages the dependencies</a:t>
            </a:r>
          </a:p>
        </p:txBody>
      </p:sp>
    </p:spTree>
    <p:extLst>
      <p:ext uri="{BB962C8B-B14F-4D97-AF65-F5344CB8AC3E}">
        <p14:creationId xmlns:p14="http://schemas.microsoft.com/office/powerpoint/2010/main" val="166760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FEC0DE-7D1D-898D-B1BC-8627E201FD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304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8F06C4-2CEC-5729-CB8C-9AC23D4DBE59}"/>
              </a:ext>
            </a:extLst>
          </p:cNvPr>
          <p:cNvSpPr txBox="1"/>
          <p:nvPr/>
        </p:nvSpPr>
        <p:spPr>
          <a:xfrm>
            <a:off x="1150725" y="3105834"/>
            <a:ext cx="70360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5F5F5"/>
                </a:solidFill>
              </a:rPr>
              <a:t>CREDO stands by the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366391-065C-FDEE-A0BC-E5CC6C9FFD78}"/>
              </a:ext>
            </a:extLst>
          </p:cNvPr>
          <p:cNvSpPr txBox="1"/>
          <p:nvPr/>
        </p:nvSpPr>
        <p:spPr>
          <a:xfrm>
            <a:off x="6645965" y="3105150"/>
            <a:ext cx="2995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5F5F5"/>
                </a:solidFill>
              </a:rPr>
              <a:t>FAIR Principles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6B93C5-AFF2-D601-E7C2-E04699463A0B}"/>
              </a:ext>
            </a:extLst>
          </p:cNvPr>
          <p:cNvSpPr txBox="1"/>
          <p:nvPr/>
        </p:nvSpPr>
        <p:spPr>
          <a:xfrm rot="20530053">
            <a:off x="13011924" y="4343270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25000"/>
                  </a:srgbClr>
                </a:solidFill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079551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FEC0DE-7D1D-898D-B1BC-8627E201FD95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C304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D2670C-D9A3-EAAF-2030-C8B44162DA56}"/>
              </a:ext>
            </a:extLst>
          </p:cNvPr>
          <p:cNvSpPr txBox="1"/>
          <p:nvPr/>
        </p:nvSpPr>
        <p:spPr>
          <a:xfrm>
            <a:off x="6896100" y="2448993"/>
            <a:ext cx="25558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8DCF84"/>
                </a:solidFill>
              </a:rPr>
              <a:t>FINDABILITY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9542CF-4885-7504-F243-10B0D0927035}"/>
              </a:ext>
            </a:extLst>
          </p:cNvPr>
          <p:cNvSpPr txBox="1"/>
          <p:nvPr/>
        </p:nvSpPr>
        <p:spPr>
          <a:xfrm>
            <a:off x="6896100" y="3424264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C3042"/>
                </a:solidFill>
              </a:rPr>
              <a:t>Consolidation of sources for researchers</a:t>
            </a:r>
          </a:p>
          <a:p>
            <a:r>
              <a:rPr lang="en-US" dirty="0">
                <a:solidFill>
                  <a:srgbClr val="0C3042"/>
                </a:solidFill>
              </a:rPr>
              <a:t>to access, install, and utilize the software using centralized platforms.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F6D583-10E2-E60F-6F6E-C85848C658B5}"/>
              </a:ext>
            </a:extLst>
          </p:cNvPr>
          <p:cNvSpPr/>
          <p:nvPr/>
        </p:nvSpPr>
        <p:spPr>
          <a:xfrm>
            <a:off x="6896100" y="712076"/>
            <a:ext cx="1123950" cy="88024"/>
          </a:xfrm>
          <a:prstGeom prst="rect">
            <a:avLst/>
          </a:prstGeom>
          <a:solidFill>
            <a:srgbClr val="8DCF8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C76631-3DBA-2B67-2AB9-6184C41B6948}"/>
              </a:ext>
            </a:extLst>
          </p:cNvPr>
          <p:cNvSpPr/>
          <p:nvPr/>
        </p:nvSpPr>
        <p:spPr>
          <a:xfrm>
            <a:off x="6896100" y="712076"/>
            <a:ext cx="4495800" cy="88024"/>
          </a:xfrm>
          <a:prstGeom prst="rect">
            <a:avLst/>
          </a:prstGeom>
          <a:solidFill>
            <a:srgbClr val="8DCF84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5B774C-6A9E-8788-A5D2-A71AEE605F55}"/>
              </a:ext>
            </a:extLst>
          </p:cNvPr>
          <p:cNvSpPr txBox="1"/>
          <p:nvPr/>
        </p:nvSpPr>
        <p:spPr>
          <a:xfrm>
            <a:off x="800100" y="3105834"/>
            <a:ext cx="2995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5F5F5"/>
                </a:solidFill>
              </a:rPr>
              <a:t>FAIR Principles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9546E7-713D-207B-F417-0376418BC041}"/>
              </a:ext>
            </a:extLst>
          </p:cNvPr>
          <p:cNvSpPr txBox="1"/>
          <p:nvPr/>
        </p:nvSpPr>
        <p:spPr>
          <a:xfrm>
            <a:off x="-4640278" y="3082705"/>
            <a:ext cx="43688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5F5F5">
                    <a:alpha val="0"/>
                  </a:srgbClr>
                </a:solidFill>
              </a:rPr>
              <a:t>CREDO stands by the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40D2B1-271E-8E36-E97D-D26B53679CBA}"/>
              </a:ext>
            </a:extLst>
          </p:cNvPr>
          <p:cNvSpPr txBox="1"/>
          <p:nvPr/>
        </p:nvSpPr>
        <p:spPr>
          <a:xfrm rot="20530053">
            <a:off x="9186040" y="1515281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F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EF0BCB-3A9A-7386-C56B-8527CF484F2D}"/>
              </a:ext>
            </a:extLst>
          </p:cNvPr>
          <p:cNvSpPr txBox="1"/>
          <p:nvPr/>
        </p:nvSpPr>
        <p:spPr>
          <a:xfrm rot="1487283">
            <a:off x="7533457" y="5828487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A70EF8F-091E-9659-C16C-F8604D6ED402}"/>
              </a:ext>
            </a:extLst>
          </p:cNvPr>
          <p:cNvSpPr/>
          <p:nvPr/>
        </p:nvSpPr>
        <p:spPr>
          <a:xfrm>
            <a:off x="931188" y="3653644"/>
            <a:ext cx="109471" cy="10947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688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FEC0DE-7D1D-898D-B1BC-8627E201FD95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C304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D2670C-D9A3-EAAF-2030-C8B44162DA56}"/>
              </a:ext>
            </a:extLst>
          </p:cNvPr>
          <p:cNvSpPr txBox="1"/>
          <p:nvPr/>
        </p:nvSpPr>
        <p:spPr>
          <a:xfrm>
            <a:off x="6896100" y="2448993"/>
            <a:ext cx="2896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8DCF84"/>
                </a:solidFill>
              </a:rPr>
              <a:t>ACCESSIBILITY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988DCF-D15A-04FC-4E49-A52BD2977A59}"/>
              </a:ext>
            </a:extLst>
          </p:cNvPr>
          <p:cNvSpPr/>
          <p:nvPr/>
        </p:nvSpPr>
        <p:spPr>
          <a:xfrm>
            <a:off x="6896100" y="712076"/>
            <a:ext cx="4495800" cy="88024"/>
          </a:xfrm>
          <a:prstGeom prst="rect">
            <a:avLst/>
          </a:prstGeom>
          <a:solidFill>
            <a:srgbClr val="8DCF84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50A1B9-9268-F4A0-1E08-202C900278A8}"/>
              </a:ext>
            </a:extLst>
          </p:cNvPr>
          <p:cNvSpPr/>
          <p:nvPr/>
        </p:nvSpPr>
        <p:spPr>
          <a:xfrm>
            <a:off x="8020050" y="712076"/>
            <a:ext cx="1123950" cy="88024"/>
          </a:xfrm>
          <a:prstGeom prst="rect">
            <a:avLst/>
          </a:prstGeom>
          <a:solidFill>
            <a:srgbClr val="8DCF8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8757F2-478C-7C8A-9E83-658B0573E5BF}"/>
              </a:ext>
            </a:extLst>
          </p:cNvPr>
          <p:cNvSpPr txBox="1"/>
          <p:nvPr/>
        </p:nvSpPr>
        <p:spPr>
          <a:xfrm>
            <a:off x="6896100" y="34290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C3042"/>
                </a:solidFill>
              </a:rPr>
              <a:t>Simplification of the process of creating</a:t>
            </a:r>
          </a:p>
          <a:p>
            <a:r>
              <a:rPr lang="en-US" dirty="0">
                <a:solidFill>
                  <a:srgbClr val="0C3042"/>
                </a:solidFill>
              </a:rPr>
              <a:t>reproducible environments to users without</a:t>
            </a:r>
          </a:p>
          <a:p>
            <a:r>
              <a:rPr lang="en-US" dirty="0">
                <a:solidFill>
                  <a:srgbClr val="0C3042"/>
                </a:solidFill>
              </a:rPr>
              <a:t>previous bioinformatics knowledge.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68FADD-6BFF-063F-8631-E6C889EC737B}"/>
              </a:ext>
            </a:extLst>
          </p:cNvPr>
          <p:cNvSpPr txBox="1"/>
          <p:nvPr/>
        </p:nvSpPr>
        <p:spPr>
          <a:xfrm>
            <a:off x="800100" y="3105834"/>
            <a:ext cx="2995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5F5F5"/>
                </a:solidFill>
              </a:rPr>
              <a:t>FAIR Principles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882E12-79A9-CD64-2D54-A4E17B77EA5D}"/>
              </a:ext>
            </a:extLst>
          </p:cNvPr>
          <p:cNvSpPr txBox="1"/>
          <p:nvPr/>
        </p:nvSpPr>
        <p:spPr>
          <a:xfrm rot="20530053">
            <a:off x="8295507" y="1000772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A3E39E-8C55-CEC9-00E5-F571BA45A4B8}"/>
              </a:ext>
            </a:extLst>
          </p:cNvPr>
          <p:cNvSpPr txBox="1"/>
          <p:nvPr/>
        </p:nvSpPr>
        <p:spPr>
          <a:xfrm rot="17061975">
            <a:off x="13923784" y="-1256551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BFDBB2-E520-5FB5-7A63-EB9FC37B14F3}"/>
              </a:ext>
            </a:extLst>
          </p:cNvPr>
          <p:cNvSpPr txBox="1"/>
          <p:nvPr/>
        </p:nvSpPr>
        <p:spPr>
          <a:xfrm rot="2414950">
            <a:off x="8295507" y="5754819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I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1049C04-DED3-E2E0-A005-897E60D33BC4}"/>
              </a:ext>
            </a:extLst>
          </p:cNvPr>
          <p:cNvSpPr/>
          <p:nvPr/>
        </p:nvSpPr>
        <p:spPr>
          <a:xfrm>
            <a:off x="1158900" y="3653644"/>
            <a:ext cx="109471" cy="10947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08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FEC0DE-7D1D-898D-B1BC-8627E201FD95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C304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D2670C-D9A3-EAAF-2030-C8B44162DA56}"/>
              </a:ext>
            </a:extLst>
          </p:cNvPr>
          <p:cNvSpPr txBox="1"/>
          <p:nvPr/>
        </p:nvSpPr>
        <p:spPr>
          <a:xfrm>
            <a:off x="6896100" y="2443712"/>
            <a:ext cx="3814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8DCF84"/>
                </a:solidFill>
              </a:rPr>
              <a:t>INTEROPERABILITY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BAAC87-8E5D-ECE3-2FCF-9C5F3B490CDE}"/>
              </a:ext>
            </a:extLst>
          </p:cNvPr>
          <p:cNvSpPr/>
          <p:nvPr/>
        </p:nvSpPr>
        <p:spPr>
          <a:xfrm>
            <a:off x="6896100" y="712076"/>
            <a:ext cx="4495800" cy="88024"/>
          </a:xfrm>
          <a:prstGeom prst="rect">
            <a:avLst/>
          </a:prstGeom>
          <a:solidFill>
            <a:srgbClr val="8DCF84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09FAC7-F6CF-7E58-FA07-E42E4B7564A9}"/>
              </a:ext>
            </a:extLst>
          </p:cNvPr>
          <p:cNvSpPr/>
          <p:nvPr/>
        </p:nvSpPr>
        <p:spPr>
          <a:xfrm>
            <a:off x="9144000" y="712076"/>
            <a:ext cx="1123950" cy="88024"/>
          </a:xfrm>
          <a:prstGeom prst="rect">
            <a:avLst/>
          </a:prstGeom>
          <a:solidFill>
            <a:srgbClr val="8DCF8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6B0B83-1771-66B1-0971-13C09C17C0E0}"/>
              </a:ext>
            </a:extLst>
          </p:cNvPr>
          <p:cNvSpPr txBox="1"/>
          <p:nvPr/>
        </p:nvSpPr>
        <p:spPr>
          <a:xfrm>
            <a:off x="6896100" y="34290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C3042"/>
                </a:solidFill>
              </a:rPr>
              <a:t>Ensuring compatible with the most widely available operating systems to maximize the range of users that can use the application.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10370-7FE2-CF13-F2C9-479AD6D4523B}"/>
              </a:ext>
            </a:extLst>
          </p:cNvPr>
          <p:cNvSpPr txBox="1"/>
          <p:nvPr/>
        </p:nvSpPr>
        <p:spPr>
          <a:xfrm>
            <a:off x="800100" y="3105834"/>
            <a:ext cx="2995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5F5F5"/>
                </a:solidFill>
              </a:rPr>
              <a:t>FAIR Principles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0C5483-3488-2457-B5D5-485A2DA0B75A}"/>
              </a:ext>
            </a:extLst>
          </p:cNvPr>
          <p:cNvSpPr txBox="1"/>
          <p:nvPr/>
        </p:nvSpPr>
        <p:spPr>
          <a:xfrm rot="20860421">
            <a:off x="9881888" y="354184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B0C646-D98F-4307-46EE-0F17499ADBAA}"/>
              </a:ext>
            </a:extLst>
          </p:cNvPr>
          <p:cNvSpPr txBox="1"/>
          <p:nvPr/>
        </p:nvSpPr>
        <p:spPr>
          <a:xfrm rot="2827321">
            <a:off x="13656253" y="-1018372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4F1A6B-6D58-5190-60F2-13B7981E4344}"/>
              </a:ext>
            </a:extLst>
          </p:cNvPr>
          <p:cNvSpPr txBox="1"/>
          <p:nvPr/>
        </p:nvSpPr>
        <p:spPr>
          <a:xfrm rot="18544785">
            <a:off x="7351159" y="6078980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R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CFCE6A-6480-5D4E-971F-65110EB9528F}"/>
              </a:ext>
            </a:extLst>
          </p:cNvPr>
          <p:cNvSpPr/>
          <p:nvPr/>
        </p:nvSpPr>
        <p:spPr>
          <a:xfrm>
            <a:off x="1358148" y="3653644"/>
            <a:ext cx="109471" cy="10947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98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CFEC0DE-7D1D-898D-B1BC-8627E201FD95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C304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D2670C-D9A3-EAAF-2030-C8B44162DA56}"/>
              </a:ext>
            </a:extLst>
          </p:cNvPr>
          <p:cNvSpPr txBox="1"/>
          <p:nvPr/>
        </p:nvSpPr>
        <p:spPr>
          <a:xfrm>
            <a:off x="6896100" y="2443708"/>
            <a:ext cx="2633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8DCF84"/>
                </a:solidFill>
              </a:rPr>
              <a:t>REUSABILITY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8704CD-0665-DFF9-5573-1F6624B94A28}"/>
              </a:ext>
            </a:extLst>
          </p:cNvPr>
          <p:cNvSpPr/>
          <p:nvPr/>
        </p:nvSpPr>
        <p:spPr>
          <a:xfrm>
            <a:off x="6896100" y="712076"/>
            <a:ext cx="4495800" cy="88024"/>
          </a:xfrm>
          <a:prstGeom prst="rect">
            <a:avLst/>
          </a:prstGeom>
          <a:solidFill>
            <a:srgbClr val="8DCF84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EA9A77-C6E4-1139-A652-7D94A3A2EF08}"/>
              </a:ext>
            </a:extLst>
          </p:cNvPr>
          <p:cNvSpPr/>
          <p:nvPr/>
        </p:nvSpPr>
        <p:spPr>
          <a:xfrm>
            <a:off x="10267950" y="712076"/>
            <a:ext cx="1123950" cy="88024"/>
          </a:xfrm>
          <a:prstGeom prst="rect">
            <a:avLst/>
          </a:prstGeom>
          <a:solidFill>
            <a:srgbClr val="8DCF8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5BEFA8-E822-AB16-9E83-DC6186BDA61D}"/>
              </a:ext>
            </a:extLst>
          </p:cNvPr>
          <p:cNvSpPr txBox="1"/>
          <p:nvPr/>
        </p:nvSpPr>
        <p:spPr>
          <a:xfrm>
            <a:off x="6896100" y="342900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C3042"/>
                </a:solidFill>
              </a:rPr>
              <a:t>Facilitation of software customization.</a:t>
            </a:r>
          </a:p>
          <a:p>
            <a:r>
              <a:rPr lang="en-US" dirty="0">
                <a:solidFill>
                  <a:srgbClr val="0C3042"/>
                </a:solidFill>
              </a:rPr>
              <a:t>Ensure archival of dependencies to prevent</a:t>
            </a:r>
          </a:p>
          <a:p>
            <a:r>
              <a:rPr lang="en-US" dirty="0">
                <a:solidFill>
                  <a:srgbClr val="0C3042"/>
                </a:solidFill>
              </a:rPr>
              <a:t>future inaccessibility of dependencies.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C0954B-403D-5D03-920F-1D33FB6F2B27}"/>
              </a:ext>
            </a:extLst>
          </p:cNvPr>
          <p:cNvSpPr txBox="1"/>
          <p:nvPr/>
        </p:nvSpPr>
        <p:spPr>
          <a:xfrm>
            <a:off x="800100" y="3105834"/>
            <a:ext cx="2995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5F5F5"/>
                </a:solidFill>
              </a:rPr>
              <a:t>FAIR Principles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44821-9E4F-FA37-0F4F-499DE1DFAD4C}"/>
              </a:ext>
            </a:extLst>
          </p:cNvPr>
          <p:cNvSpPr txBox="1"/>
          <p:nvPr/>
        </p:nvSpPr>
        <p:spPr>
          <a:xfrm rot="20530053">
            <a:off x="8393464" y="1527950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9C12C0-BA09-3539-9A12-8A854404AF23}"/>
              </a:ext>
            </a:extLst>
          </p:cNvPr>
          <p:cNvSpPr txBox="1"/>
          <p:nvPr/>
        </p:nvSpPr>
        <p:spPr>
          <a:xfrm rot="1591667">
            <a:off x="14469777" y="-1018372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I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217B8C6-7699-4A14-AC10-2EFDD3785748}"/>
              </a:ext>
            </a:extLst>
          </p:cNvPr>
          <p:cNvSpPr/>
          <p:nvPr/>
        </p:nvSpPr>
        <p:spPr>
          <a:xfrm>
            <a:off x="1557396" y="3653644"/>
            <a:ext cx="109471" cy="10947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417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99775F-160B-F88D-1DC0-A0FBDDFC1FC4}"/>
              </a:ext>
            </a:extLst>
          </p:cNvPr>
          <p:cNvSpPr txBox="1"/>
          <p:nvPr/>
        </p:nvSpPr>
        <p:spPr>
          <a:xfrm>
            <a:off x="800100" y="2551837"/>
            <a:ext cx="65536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C3042"/>
                </a:solidFill>
              </a:rPr>
              <a:t>Bioinformatics is a discipline</a:t>
            </a:r>
          </a:p>
          <a:p>
            <a:r>
              <a:rPr lang="en-US" sz="3600" b="1" dirty="0">
                <a:solidFill>
                  <a:srgbClr val="0C3042"/>
                </a:solidFill>
              </a:rPr>
              <a:t>that intersects various </a:t>
            </a:r>
          </a:p>
          <a:p>
            <a:r>
              <a:rPr lang="en-US" sz="3600" b="1" dirty="0">
                <a:solidFill>
                  <a:srgbClr val="0C3042"/>
                </a:solidFill>
              </a:rPr>
              <a:t>fields of research.</a:t>
            </a:r>
          </a:p>
        </p:txBody>
      </p:sp>
      <p:pic>
        <p:nvPicPr>
          <p:cNvPr id="8" name="Picture 7" descr="A dna strands on an orange background&#10;&#10;Description automatically generated">
            <a:extLst>
              <a:ext uri="{FF2B5EF4-FFF2-40B4-BE49-F238E27FC236}">
                <a16:creationId xmlns:a16="http://schemas.microsoft.com/office/drawing/2014/main" id="{5D00E755-D9E5-7DAA-329C-B0467B49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0" y="0"/>
            <a:ext cx="6914147" cy="691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680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2130363" y="3105834"/>
            <a:ext cx="7931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C3042"/>
                </a:solidFill>
              </a:rPr>
              <a:t>CREDO exists only as a </a:t>
            </a:r>
            <a:r>
              <a:rPr lang="en-US" sz="3600" b="1" dirty="0">
                <a:solidFill>
                  <a:srgbClr val="FE8810"/>
                </a:solidFill>
              </a:rPr>
              <a:t>proof-of-concept</a:t>
            </a:r>
            <a:r>
              <a:rPr lang="en-US" sz="3600" b="1" dirty="0">
                <a:solidFill>
                  <a:srgbClr val="0C3042"/>
                </a:solidFill>
              </a:rPr>
              <a:t>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0F9571-5BAC-48A5-6534-3978B882C06D}"/>
              </a:ext>
            </a:extLst>
          </p:cNvPr>
          <p:cNvGrpSpPr/>
          <p:nvPr/>
        </p:nvGrpSpPr>
        <p:grpSpPr>
          <a:xfrm>
            <a:off x="5380892" y="2580526"/>
            <a:ext cx="1430215" cy="378163"/>
            <a:chOff x="5419392" y="1225033"/>
            <a:chExt cx="1430215" cy="37816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B4ED916-AEDD-035B-3F3C-F13A9363A50B}"/>
                </a:ext>
              </a:extLst>
            </p:cNvPr>
            <p:cNvSpPr txBox="1"/>
            <p:nvPr/>
          </p:nvSpPr>
          <p:spPr>
            <a:xfrm>
              <a:off x="5784691" y="1233864"/>
              <a:ext cx="6996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E8810"/>
                  </a:solidFill>
                </a:rPr>
                <a:t>NOW</a:t>
              </a: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A55B51F3-0968-6E92-57F8-2512A77547BA}"/>
                </a:ext>
              </a:extLst>
            </p:cNvPr>
            <p:cNvSpPr/>
            <p:nvPr/>
          </p:nvSpPr>
          <p:spPr>
            <a:xfrm>
              <a:off x="5419392" y="1225033"/>
              <a:ext cx="1430215" cy="369332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FE8810"/>
              </a:solidFill>
            </a:ln>
            <a:effectLst>
              <a:glow rad="76200">
                <a:srgbClr val="FE8810">
                  <a:alpha val="25000"/>
                </a:srgb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E8810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3A6AD3B-1B6F-5CD2-5323-AA4390A28E9C}"/>
              </a:ext>
            </a:extLst>
          </p:cNvPr>
          <p:cNvSpPr txBox="1"/>
          <p:nvPr/>
        </p:nvSpPr>
        <p:spPr>
          <a:xfrm rot="12721098">
            <a:off x="13855800" y="-1027017"/>
            <a:ext cx="2271712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1200" b="1" dirty="0">
                <a:solidFill>
                  <a:srgbClr val="0C3042">
                    <a:alpha val="10000"/>
                  </a:srgbClr>
                </a:solidFill>
              </a:rPr>
              <a:t>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4BE697-2A60-B8FB-AF98-E4C7F8AD4F76}"/>
              </a:ext>
            </a:extLst>
          </p:cNvPr>
          <p:cNvSpPr txBox="1"/>
          <p:nvPr/>
        </p:nvSpPr>
        <p:spPr>
          <a:xfrm>
            <a:off x="2151208" y="7285228"/>
            <a:ext cx="78895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rgbClr val="0C3042"/>
                </a:solidFill>
              </a:rPr>
              <a:t>The Plan</a:t>
            </a:r>
          </a:p>
        </p:txBody>
      </p:sp>
    </p:spTree>
    <p:extLst>
      <p:ext uri="{BB962C8B-B14F-4D97-AF65-F5344CB8AC3E}">
        <p14:creationId xmlns:p14="http://schemas.microsoft.com/office/powerpoint/2010/main" val="322386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2151208" y="2644170"/>
            <a:ext cx="78895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rgbClr val="0C3042"/>
                </a:solidFill>
              </a:rPr>
              <a:t>The Plan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55579B-10A3-AC60-D16C-488D7DFDD9CD}"/>
              </a:ext>
            </a:extLst>
          </p:cNvPr>
          <p:cNvSpPr/>
          <p:nvPr/>
        </p:nvSpPr>
        <p:spPr>
          <a:xfrm>
            <a:off x="12192000" y="0"/>
            <a:ext cx="8769724" cy="6858000"/>
          </a:xfrm>
          <a:prstGeom prst="rect">
            <a:avLst/>
          </a:prstGeom>
          <a:solidFill>
            <a:srgbClr val="0D525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3B05EBA-9FEB-3E68-34F7-C62CCDDC6C54}"/>
              </a:ext>
            </a:extLst>
          </p:cNvPr>
          <p:cNvGrpSpPr/>
          <p:nvPr/>
        </p:nvGrpSpPr>
        <p:grpSpPr>
          <a:xfrm>
            <a:off x="5380892" y="1220618"/>
            <a:ext cx="1430215" cy="378163"/>
            <a:chOff x="5419392" y="1225033"/>
            <a:chExt cx="1430215" cy="37816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9D1AA31-E1B9-C367-A04C-2D6C337C4283}"/>
                </a:ext>
              </a:extLst>
            </p:cNvPr>
            <p:cNvSpPr txBox="1"/>
            <p:nvPr/>
          </p:nvSpPr>
          <p:spPr>
            <a:xfrm>
              <a:off x="5784691" y="1233864"/>
              <a:ext cx="6996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FE8810"/>
                  </a:solidFill>
                </a:rPr>
                <a:t>NOW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4F3FE41F-088E-708A-42B4-8A5A65FF5C84}"/>
                </a:ext>
              </a:extLst>
            </p:cNvPr>
            <p:cNvSpPr/>
            <p:nvPr/>
          </p:nvSpPr>
          <p:spPr>
            <a:xfrm>
              <a:off x="5419392" y="1225033"/>
              <a:ext cx="1430215" cy="369332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FE8810"/>
              </a:solidFill>
            </a:ln>
            <a:effectLst>
              <a:glow rad="76200">
                <a:srgbClr val="FE8810">
                  <a:alpha val="25000"/>
                </a:srgb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E8810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80CBF41-A093-5870-1A57-6279875F8ADA}"/>
              </a:ext>
            </a:extLst>
          </p:cNvPr>
          <p:cNvSpPr txBox="1"/>
          <p:nvPr/>
        </p:nvSpPr>
        <p:spPr>
          <a:xfrm>
            <a:off x="3422511" y="1750795"/>
            <a:ext cx="53469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C3042">
                    <a:alpha val="0"/>
                  </a:srgbClr>
                </a:solidFill>
              </a:rPr>
              <a:t>CREDO exists only as a </a:t>
            </a:r>
            <a:r>
              <a:rPr lang="en-US" sz="2400" b="1" dirty="0">
                <a:solidFill>
                  <a:srgbClr val="FE8810">
                    <a:alpha val="0"/>
                  </a:srgbClr>
                </a:solidFill>
              </a:rPr>
              <a:t>proof-of-concept</a:t>
            </a:r>
            <a:r>
              <a:rPr lang="en-US" sz="2400" b="1" dirty="0">
                <a:solidFill>
                  <a:srgbClr val="0C3042">
                    <a:alpha val="0"/>
                  </a:srgbClr>
                </a:solidFill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BE4593-B75B-B3C2-7DCA-EB34D0F664C8}"/>
              </a:ext>
            </a:extLst>
          </p:cNvPr>
          <p:cNvSpPr/>
          <p:nvPr/>
        </p:nvSpPr>
        <p:spPr>
          <a:xfrm>
            <a:off x="12387699" y="0"/>
            <a:ext cx="687079" cy="6858000"/>
          </a:xfrm>
          <a:prstGeom prst="rect">
            <a:avLst/>
          </a:prstGeom>
          <a:gradFill>
            <a:gsLst>
              <a:gs pos="0">
                <a:srgbClr val="C5D5D6"/>
              </a:gs>
              <a:gs pos="100000">
                <a:srgbClr val="C5D5D6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8BBE436-6A37-B717-B346-1AB1C25A91D6}"/>
              </a:ext>
            </a:extLst>
          </p:cNvPr>
          <p:cNvGrpSpPr/>
          <p:nvPr/>
        </p:nvGrpSpPr>
        <p:grpSpPr>
          <a:xfrm rot="19675877">
            <a:off x="8506647" y="-4020109"/>
            <a:ext cx="46984029" cy="2019302"/>
            <a:chOff x="4229099" y="4076699"/>
            <a:chExt cx="46984029" cy="2019302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107DE10-F60B-0F67-90EE-626C835441DC}"/>
                </a:ext>
              </a:extLst>
            </p:cNvPr>
            <p:cNvGrpSpPr/>
            <p:nvPr/>
          </p:nvGrpSpPr>
          <p:grpSpPr>
            <a:xfrm>
              <a:off x="4229099" y="4076699"/>
              <a:ext cx="7162801" cy="2019301"/>
              <a:chOff x="4229099" y="1409699"/>
              <a:chExt cx="7162801" cy="2019301"/>
            </a:xfrm>
          </p:grpSpPr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659A678C-BE0F-5089-1603-4B4440E1D370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7FB26FF1-5003-1BFE-0C90-71F626D6FB3A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Modularity &amp; Optimization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5A4F736-E915-46AA-EAF4-D21B0CAF5000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Achieved through code-refactoring and implementing strong architectural patterns.</a:t>
                </a: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94201A1-D3C9-6636-A58D-4F58F454B045}"/>
                </a:ext>
              </a:extLst>
            </p:cNvPr>
            <p:cNvGrpSpPr/>
            <p:nvPr/>
          </p:nvGrpSpPr>
          <p:grpSpPr>
            <a:xfrm>
              <a:off x="12193344" y="4076700"/>
              <a:ext cx="7162802" cy="2019301"/>
              <a:chOff x="4229098" y="1409700"/>
              <a:chExt cx="7162802" cy="2019301"/>
            </a:xfrm>
          </p:grpSpPr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68D5ABAE-68F7-9C22-0BC6-00FCF5CCCF92}"/>
                  </a:ext>
                </a:extLst>
              </p:cNvPr>
              <p:cNvSpPr/>
              <p:nvPr/>
            </p:nvSpPr>
            <p:spPr>
              <a:xfrm>
                <a:off x="4229098" y="1409700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FC4C33BB-46BF-0CAC-C0CD-7FFA8082495B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UI Redesign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44B65C63-BD0E-619E-DA0E-0B8BC65B0314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Improve UI design and performance to increase user interaction quality and speed.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E76D4010-745B-84E5-0B57-00540C013091}"/>
                </a:ext>
              </a:extLst>
            </p:cNvPr>
            <p:cNvGrpSpPr/>
            <p:nvPr/>
          </p:nvGrpSpPr>
          <p:grpSpPr>
            <a:xfrm>
              <a:off x="20157591" y="4076699"/>
              <a:ext cx="7162801" cy="2019301"/>
              <a:chOff x="4229099" y="1409699"/>
              <a:chExt cx="7162801" cy="2019301"/>
            </a:xfrm>
          </p:grpSpPr>
          <p:sp>
            <p:nvSpPr>
              <p:cNvPr id="70" name="Rounded Rectangle 69">
                <a:extLst>
                  <a:ext uri="{FF2B5EF4-FFF2-40B4-BE49-F238E27FC236}">
                    <a16:creationId xmlns:a16="http://schemas.microsoft.com/office/drawing/2014/main" id="{F5D9173C-DB5D-3073-2757-E6DBBC61E3E8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2332CF9B-3863-318C-5DEA-13B4CC6A2B08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Multiuser Environment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ECAC92A0-E483-F9E1-E2A3-84F3FB93AB7D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Restructure the application to support multiple users and permissions.</a:t>
                </a:r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E978E0F-341E-1B03-F81F-F8E15E4FA0F6}"/>
                </a:ext>
              </a:extLst>
            </p:cNvPr>
            <p:cNvGrpSpPr/>
            <p:nvPr/>
          </p:nvGrpSpPr>
          <p:grpSpPr>
            <a:xfrm>
              <a:off x="28121837" y="4076699"/>
              <a:ext cx="7162801" cy="2019301"/>
              <a:chOff x="4229099" y="1409699"/>
              <a:chExt cx="7162801" cy="2019301"/>
            </a:xfrm>
          </p:grpSpPr>
          <p:sp>
            <p:nvSpPr>
              <p:cNvPr id="67" name="Rounded Rectangle 66">
                <a:extLst>
                  <a:ext uri="{FF2B5EF4-FFF2-40B4-BE49-F238E27FC236}">
                    <a16:creationId xmlns:a16="http://schemas.microsoft.com/office/drawing/2014/main" id="{52EEE73E-2355-09BD-C9E7-F33A7DB0D18A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F5EE2279-61A3-4E50-BEC2-FE897D5F31EC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DOI Tagging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BD6A219B-EE07-F8E2-B4BF-896FF9853A61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Assign DOI references to artifacts generated </a:t>
                </a:r>
              </a:p>
              <a:p>
                <a:r>
                  <a:rPr lang="en-US" dirty="0">
                    <a:solidFill>
                      <a:srgbClr val="0C3042"/>
                    </a:solidFill>
                  </a:rPr>
                  <a:t>to facilitate citations and references.</a:t>
                </a: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D3755F0-F8E7-74FA-68B8-FB46AE5CD5FF}"/>
                </a:ext>
              </a:extLst>
            </p:cNvPr>
            <p:cNvGrpSpPr/>
            <p:nvPr/>
          </p:nvGrpSpPr>
          <p:grpSpPr>
            <a:xfrm>
              <a:off x="36086083" y="4076699"/>
              <a:ext cx="7162801" cy="2019301"/>
              <a:chOff x="4229099" y="1409699"/>
              <a:chExt cx="7162801" cy="2019301"/>
            </a:xfrm>
          </p:grpSpPr>
          <p:sp>
            <p:nvSpPr>
              <p:cNvPr id="64" name="Rounded Rectangle 63">
                <a:extLst>
                  <a:ext uri="{FF2B5EF4-FFF2-40B4-BE49-F238E27FC236}">
                    <a16:creationId xmlns:a16="http://schemas.microsoft.com/office/drawing/2014/main" id="{E466D911-0C97-D576-B24F-A15BF05F7818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28369F95-A52D-F1DD-926E-6138C477254A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Quality Assurance &amp; Testing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1664EDDB-AF33-5C84-68F5-3BC639191370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Configure safeguards and robust testing methodologies via CI and </a:t>
                </a:r>
                <a:r>
                  <a:rPr lang="en-US" dirty="0" err="1">
                    <a:solidFill>
                      <a:srgbClr val="0C3042"/>
                    </a:solidFill>
                  </a:rPr>
                  <a:t>GitOps</a:t>
                </a:r>
                <a:r>
                  <a:rPr lang="en-US" dirty="0">
                    <a:solidFill>
                      <a:srgbClr val="0C3042"/>
                    </a:solidFill>
                  </a:rPr>
                  <a:t>.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663854A-2300-36B1-B8DF-402D5FB331E8}"/>
                </a:ext>
              </a:extLst>
            </p:cNvPr>
            <p:cNvGrpSpPr/>
            <p:nvPr/>
          </p:nvGrpSpPr>
          <p:grpSpPr>
            <a:xfrm>
              <a:off x="44050327" y="4076699"/>
              <a:ext cx="7162801" cy="2019301"/>
              <a:chOff x="4229099" y="1409699"/>
              <a:chExt cx="7162801" cy="2019301"/>
            </a:xfrm>
          </p:grpSpPr>
          <p:sp>
            <p:nvSpPr>
              <p:cNvPr id="61" name="Rounded Rectangle 60">
                <a:extLst>
                  <a:ext uri="{FF2B5EF4-FFF2-40B4-BE49-F238E27FC236}">
                    <a16:creationId xmlns:a16="http://schemas.microsoft.com/office/drawing/2014/main" id="{E5DAF6B5-EE98-2F19-475B-40BA2C7307F0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F4EA8FC6-5AAC-778F-DC90-628FBB8B3219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Documentation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F9B1168B-3AFD-307B-EC35-F2E37A05B0FF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Produce In-depth documentation by following a doc-first approach.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65987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B2D1C-0443-3FB8-751C-EADE05A85420}"/>
              </a:ext>
            </a:extLst>
          </p:cNvPr>
          <p:cNvSpPr/>
          <p:nvPr/>
        </p:nvSpPr>
        <p:spPr>
          <a:xfrm>
            <a:off x="3422276" y="0"/>
            <a:ext cx="8769724" cy="6858000"/>
          </a:xfrm>
          <a:prstGeom prst="rect">
            <a:avLst/>
          </a:prstGeom>
          <a:solidFill>
            <a:srgbClr val="0D525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568481A-09FE-18E8-E858-383398EA3226}"/>
              </a:ext>
            </a:extLst>
          </p:cNvPr>
          <p:cNvGrpSpPr/>
          <p:nvPr/>
        </p:nvGrpSpPr>
        <p:grpSpPr>
          <a:xfrm>
            <a:off x="4245420" y="4076699"/>
            <a:ext cx="46984029" cy="2019301"/>
            <a:chOff x="4229099" y="4076699"/>
            <a:chExt cx="46984029" cy="201930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350E2A4-88F3-6C6B-191F-D4F97F944AA2}"/>
                </a:ext>
              </a:extLst>
            </p:cNvPr>
            <p:cNvGrpSpPr/>
            <p:nvPr/>
          </p:nvGrpSpPr>
          <p:grpSpPr>
            <a:xfrm>
              <a:off x="4229099" y="4076699"/>
              <a:ext cx="7162801" cy="2019301"/>
              <a:chOff x="4229099" y="1409699"/>
              <a:chExt cx="7162801" cy="2019301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163BD4F7-6E0D-7E62-D832-8F89E54CEFB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65E4A12-BBF2-604B-55A8-D486E9362AC5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Modularity &amp; Optimization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A79C55E-0EBB-48F0-3045-D7E544EB4512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Achieved through code-refactoring and implementing strong architectural patterns.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C0B0205-B395-CDDB-F38D-E009CF345E9B}"/>
                </a:ext>
              </a:extLst>
            </p:cNvPr>
            <p:cNvGrpSpPr/>
            <p:nvPr/>
          </p:nvGrpSpPr>
          <p:grpSpPr>
            <a:xfrm>
              <a:off x="12193345" y="4076699"/>
              <a:ext cx="7162801" cy="2019301"/>
              <a:chOff x="4229099" y="1409699"/>
              <a:chExt cx="7162801" cy="2019301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9902337-46AE-A852-AE65-2FB70895A67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59A4C7-FC94-0738-D281-3E7607744903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UI Redesign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308EC15-5ACC-7188-8C96-F1A8061BD1AE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Improve UI design and performance to increase user interaction quality and speed.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3F78270-AFBC-053F-0214-7F781708D310}"/>
                </a:ext>
              </a:extLst>
            </p:cNvPr>
            <p:cNvGrpSpPr/>
            <p:nvPr/>
          </p:nvGrpSpPr>
          <p:grpSpPr>
            <a:xfrm>
              <a:off x="20157591" y="4076699"/>
              <a:ext cx="7162801" cy="2019301"/>
              <a:chOff x="4229099" y="1409699"/>
              <a:chExt cx="7162801" cy="2019301"/>
            </a:xfrm>
          </p:grpSpPr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09DDB3CA-A35C-EC9A-ACAA-F91B529D387B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F05E062-63AD-859F-A409-55BDD67760B2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Multiuser Environment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59F1F31-8517-574B-D763-F8DA128B2500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Restructure the application to support multiple users and permissions.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9447FCE-F037-65A9-D9CD-668F3FD70CB3}"/>
                </a:ext>
              </a:extLst>
            </p:cNvPr>
            <p:cNvGrpSpPr/>
            <p:nvPr/>
          </p:nvGrpSpPr>
          <p:grpSpPr>
            <a:xfrm>
              <a:off x="28121837" y="4076699"/>
              <a:ext cx="7162801" cy="2019301"/>
              <a:chOff x="4229099" y="1409699"/>
              <a:chExt cx="7162801" cy="201930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334EDBF4-43DF-93F7-FBA1-2E290E449D84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0A6A141-43DB-FD8B-BB5B-743F7484C51D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DOI Tagging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7D6C222-2725-E618-7374-5C1717129DB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Assign DOI references to artifacts generated </a:t>
                </a:r>
              </a:p>
              <a:p>
                <a:r>
                  <a:rPr lang="en-US" dirty="0">
                    <a:solidFill>
                      <a:srgbClr val="0C3042"/>
                    </a:solidFill>
                  </a:rPr>
                  <a:t>to facilitate citations and references.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75164C2-FEB6-1416-EB5B-A48B3CB2627A}"/>
                </a:ext>
              </a:extLst>
            </p:cNvPr>
            <p:cNvGrpSpPr/>
            <p:nvPr/>
          </p:nvGrpSpPr>
          <p:grpSpPr>
            <a:xfrm>
              <a:off x="36086083" y="4076699"/>
              <a:ext cx="7162801" cy="2019301"/>
              <a:chOff x="4229099" y="1409699"/>
              <a:chExt cx="7162801" cy="201930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3D77C6C7-C0C1-B50C-CD29-0254F2CA8925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724A4FB-BD4D-347A-2961-CA2E05B411EB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Quality Assurance &amp; Testing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9F0A69F-6372-300F-3107-CDB6108C3134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Configure safeguards and robust testing methodologies via CI and </a:t>
                </a:r>
                <a:r>
                  <a:rPr lang="en-US" dirty="0" err="1">
                    <a:solidFill>
                      <a:srgbClr val="0C3042"/>
                    </a:solidFill>
                  </a:rPr>
                  <a:t>GitOps</a:t>
                </a:r>
                <a:r>
                  <a:rPr lang="en-US" dirty="0">
                    <a:solidFill>
                      <a:srgbClr val="0C3042"/>
                    </a:solidFill>
                  </a:rPr>
                  <a:t>.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B3ACA7F-21C8-50CB-C250-9C148D11FC8E}"/>
                </a:ext>
              </a:extLst>
            </p:cNvPr>
            <p:cNvGrpSpPr/>
            <p:nvPr/>
          </p:nvGrpSpPr>
          <p:grpSpPr>
            <a:xfrm>
              <a:off x="44050327" y="4076699"/>
              <a:ext cx="7162801" cy="2019301"/>
              <a:chOff x="4229099" y="1409699"/>
              <a:chExt cx="7162801" cy="2019301"/>
            </a:xfrm>
          </p:grpSpPr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E229B8DD-EB89-45D4-7B35-CFBA5E1DDE92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02218F6-9D56-38B9-54EC-177F6CDC9057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Documentation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3CB2E89-E509-E1F1-5941-23A0C959954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Produce In-depth documentation by following a doc-first approach.</a:t>
                </a:r>
              </a:p>
            </p:txBody>
          </p:sp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98E54-FA10-5DB6-B27F-A3503E6A86EE}"/>
              </a:ext>
            </a:extLst>
          </p:cNvPr>
          <p:cNvSpPr/>
          <p:nvPr/>
        </p:nvSpPr>
        <p:spPr>
          <a:xfrm>
            <a:off x="0" y="0"/>
            <a:ext cx="343986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94CC05-81CC-3BE6-C378-F32BF2027763}"/>
              </a:ext>
            </a:extLst>
          </p:cNvPr>
          <p:cNvSpPr txBox="1"/>
          <p:nvPr/>
        </p:nvSpPr>
        <p:spPr>
          <a:xfrm>
            <a:off x="800100" y="3105834"/>
            <a:ext cx="1822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C3042"/>
                </a:solidFill>
              </a:rPr>
              <a:t>The Plan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872430-8BD9-1010-4A5A-A6B648B6F03C}"/>
              </a:ext>
            </a:extLst>
          </p:cNvPr>
          <p:cNvSpPr/>
          <p:nvPr/>
        </p:nvSpPr>
        <p:spPr>
          <a:xfrm>
            <a:off x="3439753" y="0"/>
            <a:ext cx="687079" cy="6858000"/>
          </a:xfrm>
          <a:prstGeom prst="rect">
            <a:avLst/>
          </a:prstGeom>
          <a:gradFill>
            <a:gsLst>
              <a:gs pos="0">
                <a:srgbClr val="C5D5D6"/>
              </a:gs>
              <a:gs pos="100000">
                <a:srgbClr val="C5D5D6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069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B2D1C-0443-3FB8-751C-EADE05A85420}"/>
              </a:ext>
            </a:extLst>
          </p:cNvPr>
          <p:cNvSpPr/>
          <p:nvPr/>
        </p:nvSpPr>
        <p:spPr>
          <a:xfrm>
            <a:off x="3422276" y="0"/>
            <a:ext cx="8769724" cy="6858000"/>
          </a:xfrm>
          <a:prstGeom prst="rect">
            <a:avLst/>
          </a:prstGeom>
          <a:solidFill>
            <a:srgbClr val="0D525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568481A-09FE-18E8-E858-383398EA3226}"/>
              </a:ext>
            </a:extLst>
          </p:cNvPr>
          <p:cNvGrpSpPr/>
          <p:nvPr/>
        </p:nvGrpSpPr>
        <p:grpSpPr>
          <a:xfrm>
            <a:off x="-3722933" y="4076699"/>
            <a:ext cx="46984029" cy="2019301"/>
            <a:chOff x="4229099" y="4076699"/>
            <a:chExt cx="46984029" cy="201930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350E2A4-88F3-6C6B-191F-D4F97F944AA2}"/>
                </a:ext>
              </a:extLst>
            </p:cNvPr>
            <p:cNvGrpSpPr/>
            <p:nvPr/>
          </p:nvGrpSpPr>
          <p:grpSpPr>
            <a:xfrm>
              <a:off x="4229099" y="4076699"/>
              <a:ext cx="7162801" cy="2019301"/>
              <a:chOff x="4229099" y="1409699"/>
              <a:chExt cx="7162801" cy="2019301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163BD4F7-6E0D-7E62-D832-8F89E54CEFB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65E4A12-BBF2-604B-55A8-D486E9362AC5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Modularity &amp; Optimization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A79C55E-0EBB-48F0-3045-D7E544EB4512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Achieved through code-refactoring and implementing strong architectural patterns.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C0B0205-B395-CDDB-F38D-E009CF345E9B}"/>
                </a:ext>
              </a:extLst>
            </p:cNvPr>
            <p:cNvGrpSpPr/>
            <p:nvPr/>
          </p:nvGrpSpPr>
          <p:grpSpPr>
            <a:xfrm>
              <a:off x="12193345" y="4076699"/>
              <a:ext cx="7162801" cy="2019301"/>
              <a:chOff x="4229099" y="1409699"/>
              <a:chExt cx="7162801" cy="2019301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9902337-46AE-A852-AE65-2FB70895A67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59A4C7-FC94-0738-D281-3E7607744903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UI Redesign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308EC15-5ACC-7188-8C96-F1A8061BD1AE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Improve UI design and performance to increase user interaction quality and speed.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3F78270-AFBC-053F-0214-7F781708D310}"/>
                </a:ext>
              </a:extLst>
            </p:cNvPr>
            <p:cNvGrpSpPr/>
            <p:nvPr/>
          </p:nvGrpSpPr>
          <p:grpSpPr>
            <a:xfrm>
              <a:off x="20157591" y="4076699"/>
              <a:ext cx="7162801" cy="2019301"/>
              <a:chOff x="4229099" y="1409699"/>
              <a:chExt cx="7162801" cy="2019301"/>
            </a:xfrm>
          </p:grpSpPr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09DDB3CA-A35C-EC9A-ACAA-F91B529D387B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F05E062-63AD-859F-A409-55BDD67760B2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Multiuser Environment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59F1F31-8517-574B-D763-F8DA128B2500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Restructure the application to support multiple users and permissions.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9447FCE-F037-65A9-D9CD-668F3FD70CB3}"/>
                </a:ext>
              </a:extLst>
            </p:cNvPr>
            <p:cNvGrpSpPr/>
            <p:nvPr/>
          </p:nvGrpSpPr>
          <p:grpSpPr>
            <a:xfrm>
              <a:off x="28121837" y="4076699"/>
              <a:ext cx="7162801" cy="2019301"/>
              <a:chOff x="4229099" y="1409699"/>
              <a:chExt cx="7162801" cy="201930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334EDBF4-43DF-93F7-FBA1-2E290E449D84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0A6A141-43DB-FD8B-BB5B-743F7484C51D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DOI Tagging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7D6C222-2725-E618-7374-5C1717129DB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Assign DOI references to artifacts generated </a:t>
                </a:r>
              </a:p>
              <a:p>
                <a:r>
                  <a:rPr lang="en-US" dirty="0">
                    <a:solidFill>
                      <a:srgbClr val="0C3042"/>
                    </a:solidFill>
                  </a:rPr>
                  <a:t>to facilitate citations and references.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75164C2-FEB6-1416-EB5B-A48B3CB2627A}"/>
                </a:ext>
              </a:extLst>
            </p:cNvPr>
            <p:cNvGrpSpPr/>
            <p:nvPr/>
          </p:nvGrpSpPr>
          <p:grpSpPr>
            <a:xfrm>
              <a:off x="36086083" y="4076699"/>
              <a:ext cx="7162801" cy="2019301"/>
              <a:chOff x="4229099" y="1409699"/>
              <a:chExt cx="7162801" cy="201930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3D77C6C7-C0C1-B50C-CD29-0254F2CA8925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724A4FB-BD4D-347A-2961-CA2E05B411EB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Quality Assurance &amp; Testing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9F0A69F-6372-300F-3107-CDB6108C3134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Configure safeguards and robust testing methodologies via CI and </a:t>
                </a:r>
                <a:r>
                  <a:rPr lang="en-US" dirty="0" err="1">
                    <a:solidFill>
                      <a:srgbClr val="0C3042"/>
                    </a:solidFill>
                  </a:rPr>
                  <a:t>GitOps</a:t>
                </a:r>
                <a:r>
                  <a:rPr lang="en-US" dirty="0">
                    <a:solidFill>
                      <a:srgbClr val="0C3042"/>
                    </a:solidFill>
                  </a:rPr>
                  <a:t>.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B3ACA7F-21C8-50CB-C250-9C148D11FC8E}"/>
                </a:ext>
              </a:extLst>
            </p:cNvPr>
            <p:cNvGrpSpPr/>
            <p:nvPr/>
          </p:nvGrpSpPr>
          <p:grpSpPr>
            <a:xfrm>
              <a:off x="44050327" y="4076699"/>
              <a:ext cx="7162801" cy="2019301"/>
              <a:chOff x="4229099" y="1409699"/>
              <a:chExt cx="7162801" cy="2019301"/>
            </a:xfrm>
          </p:grpSpPr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E229B8DD-EB89-45D4-7B35-CFBA5E1DDE92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02218F6-9D56-38B9-54EC-177F6CDC9057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Documentation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3CB2E89-E509-E1F1-5941-23A0C959954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Produce In-depth documentation by following a doc-first approach.</a:t>
                </a:r>
              </a:p>
            </p:txBody>
          </p:sp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98E54-FA10-5DB6-B27F-A3503E6A86EE}"/>
              </a:ext>
            </a:extLst>
          </p:cNvPr>
          <p:cNvSpPr/>
          <p:nvPr/>
        </p:nvSpPr>
        <p:spPr>
          <a:xfrm>
            <a:off x="0" y="0"/>
            <a:ext cx="343986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94CC05-81CC-3BE6-C378-F32BF2027763}"/>
              </a:ext>
            </a:extLst>
          </p:cNvPr>
          <p:cNvSpPr txBox="1"/>
          <p:nvPr/>
        </p:nvSpPr>
        <p:spPr>
          <a:xfrm>
            <a:off x="800100" y="3105834"/>
            <a:ext cx="1822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C3042"/>
                </a:solidFill>
              </a:rPr>
              <a:t>The Plan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40DBBE-C331-EC9E-A552-09A7A118FC06}"/>
              </a:ext>
            </a:extLst>
          </p:cNvPr>
          <p:cNvSpPr/>
          <p:nvPr/>
        </p:nvSpPr>
        <p:spPr>
          <a:xfrm>
            <a:off x="3439753" y="0"/>
            <a:ext cx="687079" cy="6858000"/>
          </a:xfrm>
          <a:prstGeom prst="rect">
            <a:avLst/>
          </a:prstGeom>
          <a:gradFill>
            <a:gsLst>
              <a:gs pos="0">
                <a:srgbClr val="C5D5D6"/>
              </a:gs>
              <a:gs pos="100000">
                <a:srgbClr val="C5D5D6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40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B2D1C-0443-3FB8-751C-EADE05A85420}"/>
              </a:ext>
            </a:extLst>
          </p:cNvPr>
          <p:cNvSpPr/>
          <p:nvPr/>
        </p:nvSpPr>
        <p:spPr>
          <a:xfrm>
            <a:off x="3422276" y="0"/>
            <a:ext cx="8769724" cy="6858000"/>
          </a:xfrm>
          <a:prstGeom prst="rect">
            <a:avLst/>
          </a:prstGeom>
          <a:solidFill>
            <a:srgbClr val="0D525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568481A-09FE-18E8-E858-383398EA3226}"/>
              </a:ext>
            </a:extLst>
          </p:cNvPr>
          <p:cNvGrpSpPr/>
          <p:nvPr/>
        </p:nvGrpSpPr>
        <p:grpSpPr>
          <a:xfrm>
            <a:off x="-11674959" y="4076699"/>
            <a:ext cx="46984029" cy="2019301"/>
            <a:chOff x="4229099" y="4076699"/>
            <a:chExt cx="46984029" cy="201930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350E2A4-88F3-6C6B-191F-D4F97F944AA2}"/>
                </a:ext>
              </a:extLst>
            </p:cNvPr>
            <p:cNvGrpSpPr/>
            <p:nvPr/>
          </p:nvGrpSpPr>
          <p:grpSpPr>
            <a:xfrm>
              <a:off x="4229099" y="4076699"/>
              <a:ext cx="7162801" cy="2019301"/>
              <a:chOff x="4229099" y="1409699"/>
              <a:chExt cx="7162801" cy="2019301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163BD4F7-6E0D-7E62-D832-8F89E54CEFB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65E4A12-BBF2-604B-55A8-D486E9362AC5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Modularity &amp; Optimization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A79C55E-0EBB-48F0-3045-D7E544EB4512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Achieved through code-refactoring and implementing strong architectural patterns.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C0B0205-B395-CDDB-F38D-E009CF345E9B}"/>
                </a:ext>
              </a:extLst>
            </p:cNvPr>
            <p:cNvGrpSpPr/>
            <p:nvPr/>
          </p:nvGrpSpPr>
          <p:grpSpPr>
            <a:xfrm>
              <a:off x="12193345" y="4076699"/>
              <a:ext cx="7162801" cy="2019301"/>
              <a:chOff x="4229099" y="1409699"/>
              <a:chExt cx="7162801" cy="2019301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9902337-46AE-A852-AE65-2FB70895A67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59A4C7-FC94-0738-D281-3E7607744903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UI Redesign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308EC15-5ACC-7188-8C96-F1A8061BD1AE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Improve UI design and performance to increase user interaction quality and speed.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3F78270-AFBC-053F-0214-7F781708D310}"/>
                </a:ext>
              </a:extLst>
            </p:cNvPr>
            <p:cNvGrpSpPr/>
            <p:nvPr/>
          </p:nvGrpSpPr>
          <p:grpSpPr>
            <a:xfrm>
              <a:off x="20157591" y="4076699"/>
              <a:ext cx="7162801" cy="2019301"/>
              <a:chOff x="4229099" y="1409699"/>
              <a:chExt cx="7162801" cy="2019301"/>
            </a:xfrm>
          </p:grpSpPr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09DDB3CA-A35C-EC9A-ACAA-F91B529D387B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F05E062-63AD-859F-A409-55BDD67760B2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Multiuser Environment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59F1F31-8517-574B-D763-F8DA128B2500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Restructure the application to support multiple users and permissions.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9447FCE-F037-65A9-D9CD-668F3FD70CB3}"/>
                </a:ext>
              </a:extLst>
            </p:cNvPr>
            <p:cNvGrpSpPr/>
            <p:nvPr/>
          </p:nvGrpSpPr>
          <p:grpSpPr>
            <a:xfrm>
              <a:off x="28121837" y="4076699"/>
              <a:ext cx="7162801" cy="2019301"/>
              <a:chOff x="4229099" y="1409699"/>
              <a:chExt cx="7162801" cy="201930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334EDBF4-43DF-93F7-FBA1-2E290E449D84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0A6A141-43DB-FD8B-BB5B-743F7484C51D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DOI Tagging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7D6C222-2725-E618-7374-5C1717129DB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Assign DOI references to artifacts generated </a:t>
                </a:r>
              </a:p>
              <a:p>
                <a:r>
                  <a:rPr lang="en-US" dirty="0">
                    <a:solidFill>
                      <a:srgbClr val="0C3042"/>
                    </a:solidFill>
                  </a:rPr>
                  <a:t>to facilitate citations and references.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75164C2-FEB6-1416-EB5B-A48B3CB2627A}"/>
                </a:ext>
              </a:extLst>
            </p:cNvPr>
            <p:cNvGrpSpPr/>
            <p:nvPr/>
          </p:nvGrpSpPr>
          <p:grpSpPr>
            <a:xfrm>
              <a:off x="36086083" y="4076699"/>
              <a:ext cx="7162801" cy="2019301"/>
              <a:chOff x="4229099" y="1409699"/>
              <a:chExt cx="7162801" cy="201930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3D77C6C7-C0C1-B50C-CD29-0254F2CA8925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724A4FB-BD4D-347A-2961-CA2E05B411EB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Quality Assurance &amp; Testing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9F0A69F-6372-300F-3107-CDB6108C3134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Configure safeguards and robust testing methodologies via CI and </a:t>
                </a:r>
                <a:r>
                  <a:rPr lang="en-US" dirty="0" err="1">
                    <a:solidFill>
                      <a:srgbClr val="0C3042"/>
                    </a:solidFill>
                  </a:rPr>
                  <a:t>GitOps</a:t>
                </a:r>
                <a:r>
                  <a:rPr lang="en-US" dirty="0">
                    <a:solidFill>
                      <a:srgbClr val="0C3042"/>
                    </a:solidFill>
                  </a:rPr>
                  <a:t>.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B3ACA7F-21C8-50CB-C250-9C148D11FC8E}"/>
                </a:ext>
              </a:extLst>
            </p:cNvPr>
            <p:cNvGrpSpPr/>
            <p:nvPr/>
          </p:nvGrpSpPr>
          <p:grpSpPr>
            <a:xfrm>
              <a:off x="44050327" y="4076699"/>
              <a:ext cx="7162801" cy="2019301"/>
              <a:chOff x="4229099" y="1409699"/>
              <a:chExt cx="7162801" cy="2019301"/>
            </a:xfrm>
          </p:grpSpPr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E229B8DD-EB89-45D4-7B35-CFBA5E1DDE92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02218F6-9D56-38B9-54EC-177F6CDC9057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Documentation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3CB2E89-E509-E1F1-5941-23A0C959954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Produce In-depth documentation by following a doc-first approach.</a:t>
                </a:r>
              </a:p>
            </p:txBody>
          </p:sp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98E54-FA10-5DB6-B27F-A3503E6A86EE}"/>
              </a:ext>
            </a:extLst>
          </p:cNvPr>
          <p:cNvSpPr/>
          <p:nvPr/>
        </p:nvSpPr>
        <p:spPr>
          <a:xfrm>
            <a:off x="0" y="0"/>
            <a:ext cx="343986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94CC05-81CC-3BE6-C378-F32BF2027763}"/>
              </a:ext>
            </a:extLst>
          </p:cNvPr>
          <p:cNvSpPr txBox="1"/>
          <p:nvPr/>
        </p:nvSpPr>
        <p:spPr>
          <a:xfrm>
            <a:off x="800100" y="3105834"/>
            <a:ext cx="1822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C3042"/>
                </a:solidFill>
              </a:rPr>
              <a:t>The Plan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B8DDF9-D73C-B8C7-5EB8-405494A9FA85}"/>
              </a:ext>
            </a:extLst>
          </p:cNvPr>
          <p:cNvSpPr/>
          <p:nvPr/>
        </p:nvSpPr>
        <p:spPr>
          <a:xfrm>
            <a:off x="3439753" y="0"/>
            <a:ext cx="687079" cy="6858000"/>
          </a:xfrm>
          <a:prstGeom prst="rect">
            <a:avLst/>
          </a:prstGeom>
          <a:gradFill>
            <a:gsLst>
              <a:gs pos="0">
                <a:srgbClr val="C5D5D6"/>
              </a:gs>
              <a:gs pos="100000">
                <a:srgbClr val="C5D5D6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886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B2D1C-0443-3FB8-751C-EADE05A85420}"/>
              </a:ext>
            </a:extLst>
          </p:cNvPr>
          <p:cNvSpPr/>
          <p:nvPr/>
        </p:nvSpPr>
        <p:spPr>
          <a:xfrm>
            <a:off x="3422276" y="0"/>
            <a:ext cx="8769724" cy="6858000"/>
          </a:xfrm>
          <a:prstGeom prst="rect">
            <a:avLst/>
          </a:prstGeom>
          <a:solidFill>
            <a:srgbClr val="0D525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568481A-09FE-18E8-E858-383398EA3226}"/>
              </a:ext>
            </a:extLst>
          </p:cNvPr>
          <p:cNvGrpSpPr/>
          <p:nvPr/>
        </p:nvGrpSpPr>
        <p:grpSpPr>
          <a:xfrm>
            <a:off x="-19643319" y="4076699"/>
            <a:ext cx="46984029" cy="2019301"/>
            <a:chOff x="4229099" y="4076699"/>
            <a:chExt cx="46984029" cy="201930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350E2A4-88F3-6C6B-191F-D4F97F944AA2}"/>
                </a:ext>
              </a:extLst>
            </p:cNvPr>
            <p:cNvGrpSpPr/>
            <p:nvPr/>
          </p:nvGrpSpPr>
          <p:grpSpPr>
            <a:xfrm>
              <a:off x="4229099" y="4076699"/>
              <a:ext cx="7162801" cy="2019301"/>
              <a:chOff x="4229099" y="1409699"/>
              <a:chExt cx="7162801" cy="2019301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163BD4F7-6E0D-7E62-D832-8F89E54CEFB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65E4A12-BBF2-604B-55A8-D486E9362AC5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Modularity &amp; Optimization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A79C55E-0EBB-48F0-3045-D7E544EB4512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Achieved through code-refactoring and implementing strong architectural patterns.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C0B0205-B395-CDDB-F38D-E009CF345E9B}"/>
                </a:ext>
              </a:extLst>
            </p:cNvPr>
            <p:cNvGrpSpPr/>
            <p:nvPr/>
          </p:nvGrpSpPr>
          <p:grpSpPr>
            <a:xfrm>
              <a:off x="12193345" y="4076699"/>
              <a:ext cx="7162801" cy="2019301"/>
              <a:chOff x="4229099" y="1409699"/>
              <a:chExt cx="7162801" cy="2019301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9902337-46AE-A852-AE65-2FB70895A67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59A4C7-FC94-0738-D281-3E7607744903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UI Redesign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308EC15-5ACC-7188-8C96-F1A8061BD1AE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Improve UI design and performance to increase user interaction quality and speed.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3F78270-AFBC-053F-0214-7F781708D310}"/>
                </a:ext>
              </a:extLst>
            </p:cNvPr>
            <p:cNvGrpSpPr/>
            <p:nvPr/>
          </p:nvGrpSpPr>
          <p:grpSpPr>
            <a:xfrm>
              <a:off x="20157591" y="4076699"/>
              <a:ext cx="7162801" cy="2019301"/>
              <a:chOff x="4229099" y="1409699"/>
              <a:chExt cx="7162801" cy="2019301"/>
            </a:xfrm>
          </p:grpSpPr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09DDB3CA-A35C-EC9A-ACAA-F91B529D387B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F05E062-63AD-859F-A409-55BDD67760B2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Multiuser Environment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59F1F31-8517-574B-D763-F8DA128B2500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Restructure the application to support multiple users and permissions.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9447FCE-F037-65A9-D9CD-668F3FD70CB3}"/>
                </a:ext>
              </a:extLst>
            </p:cNvPr>
            <p:cNvGrpSpPr/>
            <p:nvPr/>
          </p:nvGrpSpPr>
          <p:grpSpPr>
            <a:xfrm>
              <a:off x="28121837" y="4076699"/>
              <a:ext cx="7162801" cy="2019301"/>
              <a:chOff x="4229099" y="1409699"/>
              <a:chExt cx="7162801" cy="201930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334EDBF4-43DF-93F7-FBA1-2E290E449D84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0A6A141-43DB-FD8B-BB5B-743F7484C51D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DOI Tagging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7D6C222-2725-E618-7374-5C1717129DB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Assign DOI references to artifacts generated </a:t>
                </a:r>
              </a:p>
              <a:p>
                <a:r>
                  <a:rPr lang="en-US" dirty="0">
                    <a:solidFill>
                      <a:srgbClr val="0C3042"/>
                    </a:solidFill>
                  </a:rPr>
                  <a:t>to facilitate citations and references.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75164C2-FEB6-1416-EB5B-A48B3CB2627A}"/>
                </a:ext>
              </a:extLst>
            </p:cNvPr>
            <p:cNvGrpSpPr/>
            <p:nvPr/>
          </p:nvGrpSpPr>
          <p:grpSpPr>
            <a:xfrm>
              <a:off x="36086083" y="4076699"/>
              <a:ext cx="7162801" cy="2019301"/>
              <a:chOff x="4229099" y="1409699"/>
              <a:chExt cx="7162801" cy="201930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3D77C6C7-C0C1-B50C-CD29-0254F2CA8925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724A4FB-BD4D-347A-2961-CA2E05B411EB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Quality Assurance &amp; Testing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9F0A69F-6372-300F-3107-CDB6108C3134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Configure safeguards and robust testing methodologies via CI and </a:t>
                </a:r>
                <a:r>
                  <a:rPr lang="en-US" dirty="0" err="1">
                    <a:solidFill>
                      <a:srgbClr val="0C3042"/>
                    </a:solidFill>
                  </a:rPr>
                  <a:t>GitOps</a:t>
                </a:r>
                <a:r>
                  <a:rPr lang="en-US" dirty="0">
                    <a:solidFill>
                      <a:srgbClr val="0C3042"/>
                    </a:solidFill>
                  </a:rPr>
                  <a:t>.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B3ACA7F-21C8-50CB-C250-9C148D11FC8E}"/>
                </a:ext>
              </a:extLst>
            </p:cNvPr>
            <p:cNvGrpSpPr/>
            <p:nvPr/>
          </p:nvGrpSpPr>
          <p:grpSpPr>
            <a:xfrm>
              <a:off x="44050327" y="4076699"/>
              <a:ext cx="7162801" cy="2019301"/>
              <a:chOff x="4229099" y="1409699"/>
              <a:chExt cx="7162801" cy="2019301"/>
            </a:xfrm>
          </p:grpSpPr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E229B8DD-EB89-45D4-7B35-CFBA5E1DDE92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02218F6-9D56-38B9-54EC-177F6CDC9057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Documentation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3CB2E89-E509-E1F1-5941-23A0C959954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Produce In-depth documentation by following a doc-first approach.</a:t>
                </a:r>
              </a:p>
            </p:txBody>
          </p:sp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98E54-FA10-5DB6-B27F-A3503E6A86EE}"/>
              </a:ext>
            </a:extLst>
          </p:cNvPr>
          <p:cNvSpPr/>
          <p:nvPr/>
        </p:nvSpPr>
        <p:spPr>
          <a:xfrm>
            <a:off x="0" y="0"/>
            <a:ext cx="343986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94CC05-81CC-3BE6-C378-F32BF2027763}"/>
              </a:ext>
            </a:extLst>
          </p:cNvPr>
          <p:cNvSpPr txBox="1"/>
          <p:nvPr/>
        </p:nvSpPr>
        <p:spPr>
          <a:xfrm>
            <a:off x="800100" y="3105834"/>
            <a:ext cx="1822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C3042"/>
                </a:solidFill>
              </a:rPr>
              <a:t>The Plan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272831-81CC-816E-3438-1FDC10479C48}"/>
              </a:ext>
            </a:extLst>
          </p:cNvPr>
          <p:cNvSpPr/>
          <p:nvPr/>
        </p:nvSpPr>
        <p:spPr>
          <a:xfrm>
            <a:off x="3439753" y="0"/>
            <a:ext cx="687079" cy="6858000"/>
          </a:xfrm>
          <a:prstGeom prst="rect">
            <a:avLst/>
          </a:prstGeom>
          <a:gradFill>
            <a:gsLst>
              <a:gs pos="0">
                <a:srgbClr val="C5D5D6"/>
              </a:gs>
              <a:gs pos="100000">
                <a:srgbClr val="C5D5D6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174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B2D1C-0443-3FB8-751C-EADE05A85420}"/>
              </a:ext>
            </a:extLst>
          </p:cNvPr>
          <p:cNvSpPr/>
          <p:nvPr/>
        </p:nvSpPr>
        <p:spPr>
          <a:xfrm>
            <a:off x="3422276" y="0"/>
            <a:ext cx="8769724" cy="6858000"/>
          </a:xfrm>
          <a:prstGeom prst="rect">
            <a:avLst/>
          </a:prstGeom>
          <a:solidFill>
            <a:srgbClr val="0D525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568481A-09FE-18E8-E858-383398EA3226}"/>
              </a:ext>
            </a:extLst>
          </p:cNvPr>
          <p:cNvGrpSpPr/>
          <p:nvPr/>
        </p:nvGrpSpPr>
        <p:grpSpPr>
          <a:xfrm>
            <a:off x="-27611671" y="4076699"/>
            <a:ext cx="46984029" cy="2019301"/>
            <a:chOff x="4229099" y="4076699"/>
            <a:chExt cx="46984029" cy="201930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350E2A4-88F3-6C6B-191F-D4F97F944AA2}"/>
                </a:ext>
              </a:extLst>
            </p:cNvPr>
            <p:cNvGrpSpPr/>
            <p:nvPr/>
          </p:nvGrpSpPr>
          <p:grpSpPr>
            <a:xfrm>
              <a:off x="4229099" y="4076699"/>
              <a:ext cx="7162801" cy="2019301"/>
              <a:chOff x="4229099" y="1409699"/>
              <a:chExt cx="7162801" cy="2019301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163BD4F7-6E0D-7E62-D832-8F89E54CEFB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65E4A12-BBF2-604B-55A8-D486E9362AC5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Modularity &amp; Optimization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A79C55E-0EBB-48F0-3045-D7E544EB4512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Achieved through code-refactoring and implementing strong architectural patterns.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C0B0205-B395-CDDB-F38D-E009CF345E9B}"/>
                </a:ext>
              </a:extLst>
            </p:cNvPr>
            <p:cNvGrpSpPr/>
            <p:nvPr/>
          </p:nvGrpSpPr>
          <p:grpSpPr>
            <a:xfrm>
              <a:off x="12193345" y="4076699"/>
              <a:ext cx="7162801" cy="2019301"/>
              <a:chOff x="4229099" y="1409699"/>
              <a:chExt cx="7162801" cy="2019301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9902337-46AE-A852-AE65-2FB70895A67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59A4C7-FC94-0738-D281-3E7607744903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UI Redesign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308EC15-5ACC-7188-8C96-F1A8061BD1AE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Improve UI design and performance to increase user interaction quality and speed.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3F78270-AFBC-053F-0214-7F781708D310}"/>
                </a:ext>
              </a:extLst>
            </p:cNvPr>
            <p:cNvGrpSpPr/>
            <p:nvPr/>
          </p:nvGrpSpPr>
          <p:grpSpPr>
            <a:xfrm>
              <a:off x="20157591" y="4076699"/>
              <a:ext cx="7162801" cy="2019301"/>
              <a:chOff x="4229099" y="1409699"/>
              <a:chExt cx="7162801" cy="2019301"/>
            </a:xfrm>
          </p:grpSpPr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09DDB3CA-A35C-EC9A-ACAA-F91B529D387B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F05E062-63AD-859F-A409-55BDD67760B2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Multiuser Environment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59F1F31-8517-574B-D763-F8DA128B2500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Restructure the application to support multiple users and permissions.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9447FCE-F037-65A9-D9CD-668F3FD70CB3}"/>
                </a:ext>
              </a:extLst>
            </p:cNvPr>
            <p:cNvGrpSpPr/>
            <p:nvPr/>
          </p:nvGrpSpPr>
          <p:grpSpPr>
            <a:xfrm>
              <a:off x="28121837" y="4076699"/>
              <a:ext cx="7162801" cy="2019301"/>
              <a:chOff x="4229099" y="1409699"/>
              <a:chExt cx="7162801" cy="201930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334EDBF4-43DF-93F7-FBA1-2E290E449D84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0A6A141-43DB-FD8B-BB5B-743F7484C51D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DOI Tagging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7D6C222-2725-E618-7374-5C1717129DB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Assign DOI references to artifacts generated </a:t>
                </a:r>
              </a:p>
              <a:p>
                <a:r>
                  <a:rPr lang="en-US" dirty="0">
                    <a:solidFill>
                      <a:srgbClr val="0C3042"/>
                    </a:solidFill>
                  </a:rPr>
                  <a:t>to facilitate citations and references.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75164C2-FEB6-1416-EB5B-A48B3CB2627A}"/>
                </a:ext>
              </a:extLst>
            </p:cNvPr>
            <p:cNvGrpSpPr/>
            <p:nvPr/>
          </p:nvGrpSpPr>
          <p:grpSpPr>
            <a:xfrm>
              <a:off x="36086083" y="4076699"/>
              <a:ext cx="7162801" cy="2019301"/>
              <a:chOff x="4229099" y="1409699"/>
              <a:chExt cx="7162801" cy="201930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3D77C6C7-C0C1-B50C-CD29-0254F2CA8925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724A4FB-BD4D-347A-2961-CA2E05B411EB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Quality Assurance &amp; Testing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9F0A69F-6372-300F-3107-CDB6108C3134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Configure safeguards and robust testing methodologies via CI and </a:t>
                </a:r>
                <a:r>
                  <a:rPr lang="en-US" dirty="0" err="1">
                    <a:solidFill>
                      <a:srgbClr val="0C3042"/>
                    </a:solidFill>
                  </a:rPr>
                  <a:t>GitOps</a:t>
                </a:r>
                <a:r>
                  <a:rPr lang="en-US" dirty="0">
                    <a:solidFill>
                      <a:srgbClr val="0C3042"/>
                    </a:solidFill>
                  </a:rPr>
                  <a:t>.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B3ACA7F-21C8-50CB-C250-9C148D11FC8E}"/>
                </a:ext>
              </a:extLst>
            </p:cNvPr>
            <p:cNvGrpSpPr/>
            <p:nvPr/>
          </p:nvGrpSpPr>
          <p:grpSpPr>
            <a:xfrm>
              <a:off x="44050327" y="4076699"/>
              <a:ext cx="7162801" cy="2019301"/>
              <a:chOff x="4229099" y="1409699"/>
              <a:chExt cx="7162801" cy="2019301"/>
            </a:xfrm>
          </p:grpSpPr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E229B8DD-EB89-45D4-7B35-CFBA5E1DDE92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02218F6-9D56-38B9-54EC-177F6CDC9057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Documentation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3CB2E89-E509-E1F1-5941-23A0C959954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Produce In-depth documentation by following a doc-first approach.</a:t>
                </a:r>
              </a:p>
            </p:txBody>
          </p:sp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98E54-FA10-5DB6-B27F-A3503E6A86EE}"/>
              </a:ext>
            </a:extLst>
          </p:cNvPr>
          <p:cNvSpPr/>
          <p:nvPr/>
        </p:nvSpPr>
        <p:spPr>
          <a:xfrm>
            <a:off x="0" y="0"/>
            <a:ext cx="343986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94CC05-81CC-3BE6-C378-F32BF2027763}"/>
              </a:ext>
            </a:extLst>
          </p:cNvPr>
          <p:cNvSpPr txBox="1"/>
          <p:nvPr/>
        </p:nvSpPr>
        <p:spPr>
          <a:xfrm>
            <a:off x="800100" y="3105834"/>
            <a:ext cx="1822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C3042"/>
                </a:solidFill>
              </a:rPr>
              <a:t>The Plan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0CFB18-8CDF-C6A1-9F4A-B3B73F9D48A2}"/>
              </a:ext>
            </a:extLst>
          </p:cNvPr>
          <p:cNvSpPr/>
          <p:nvPr/>
        </p:nvSpPr>
        <p:spPr>
          <a:xfrm>
            <a:off x="3439753" y="0"/>
            <a:ext cx="687079" cy="6858000"/>
          </a:xfrm>
          <a:prstGeom prst="rect">
            <a:avLst/>
          </a:prstGeom>
          <a:gradFill>
            <a:gsLst>
              <a:gs pos="0">
                <a:srgbClr val="C5D5D6"/>
              </a:gs>
              <a:gs pos="100000">
                <a:srgbClr val="C5D5D6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23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B2D1C-0443-3FB8-751C-EADE05A85420}"/>
              </a:ext>
            </a:extLst>
          </p:cNvPr>
          <p:cNvSpPr/>
          <p:nvPr/>
        </p:nvSpPr>
        <p:spPr>
          <a:xfrm>
            <a:off x="3422276" y="0"/>
            <a:ext cx="8769724" cy="6858000"/>
          </a:xfrm>
          <a:prstGeom prst="rect">
            <a:avLst/>
          </a:prstGeom>
          <a:solidFill>
            <a:srgbClr val="0D525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568481A-09FE-18E8-E858-383398EA3226}"/>
              </a:ext>
            </a:extLst>
          </p:cNvPr>
          <p:cNvGrpSpPr/>
          <p:nvPr/>
        </p:nvGrpSpPr>
        <p:grpSpPr>
          <a:xfrm>
            <a:off x="-35580032" y="4076699"/>
            <a:ext cx="46984029" cy="2019301"/>
            <a:chOff x="4229099" y="4076699"/>
            <a:chExt cx="46984029" cy="201930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350E2A4-88F3-6C6B-191F-D4F97F944AA2}"/>
                </a:ext>
              </a:extLst>
            </p:cNvPr>
            <p:cNvGrpSpPr/>
            <p:nvPr/>
          </p:nvGrpSpPr>
          <p:grpSpPr>
            <a:xfrm>
              <a:off x="4229099" y="4076699"/>
              <a:ext cx="7162801" cy="2019301"/>
              <a:chOff x="4229099" y="1409699"/>
              <a:chExt cx="7162801" cy="2019301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163BD4F7-6E0D-7E62-D832-8F89E54CEFB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65E4A12-BBF2-604B-55A8-D486E9362AC5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Modularity &amp; Optimization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A79C55E-0EBB-48F0-3045-D7E544EB4512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Achieved through code-refactoring and implementing strong architectural patterns.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C0B0205-B395-CDDB-F38D-E009CF345E9B}"/>
                </a:ext>
              </a:extLst>
            </p:cNvPr>
            <p:cNvGrpSpPr/>
            <p:nvPr/>
          </p:nvGrpSpPr>
          <p:grpSpPr>
            <a:xfrm>
              <a:off x="12193345" y="4076699"/>
              <a:ext cx="7162801" cy="2019301"/>
              <a:chOff x="4229099" y="1409699"/>
              <a:chExt cx="7162801" cy="2019301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9902337-46AE-A852-AE65-2FB70895A67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59A4C7-FC94-0738-D281-3E7607744903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UI Redesign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308EC15-5ACC-7188-8C96-F1A8061BD1AE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Improve UI design and performance to increase user interaction quality and speed.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3F78270-AFBC-053F-0214-7F781708D310}"/>
                </a:ext>
              </a:extLst>
            </p:cNvPr>
            <p:cNvGrpSpPr/>
            <p:nvPr/>
          </p:nvGrpSpPr>
          <p:grpSpPr>
            <a:xfrm>
              <a:off x="20157591" y="4076699"/>
              <a:ext cx="7162801" cy="2019301"/>
              <a:chOff x="4229099" y="1409699"/>
              <a:chExt cx="7162801" cy="2019301"/>
            </a:xfrm>
          </p:grpSpPr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09DDB3CA-A35C-EC9A-ACAA-F91B529D387B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F05E062-63AD-859F-A409-55BDD67760B2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Multiuser Environment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59F1F31-8517-574B-D763-F8DA128B2500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Restructure the application to support multiple users and permissions.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9447FCE-F037-65A9-D9CD-668F3FD70CB3}"/>
                </a:ext>
              </a:extLst>
            </p:cNvPr>
            <p:cNvGrpSpPr/>
            <p:nvPr/>
          </p:nvGrpSpPr>
          <p:grpSpPr>
            <a:xfrm>
              <a:off x="28121837" y="4076699"/>
              <a:ext cx="7162801" cy="2019301"/>
              <a:chOff x="4229099" y="1409699"/>
              <a:chExt cx="7162801" cy="201930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334EDBF4-43DF-93F7-FBA1-2E290E449D84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0A6A141-43DB-FD8B-BB5B-743F7484C51D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DOI Tagging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7D6C222-2725-E618-7374-5C1717129DB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Assign DOI references to artifacts generated </a:t>
                </a:r>
              </a:p>
              <a:p>
                <a:r>
                  <a:rPr lang="en-US" dirty="0">
                    <a:solidFill>
                      <a:srgbClr val="0C3042"/>
                    </a:solidFill>
                  </a:rPr>
                  <a:t>to facilitate citations and references.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75164C2-FEB6-1416-EB5B-A48B3CB2627A}"/>
                </a:ext>
              </a:extLst>
            </p:cNvPr>
            <p:cNvGrpSpPr/>
            <p:nvPr/>
          </p:nvGrpSpPr>
          <p:grpSpPr>
            <a:xfrm>
              <a:off x="36086083" y="4076699"/>
              <a:ext cx="7162801" cy="2019301"/>
              <a:chOff x="4229099" y="1409699"/>
              <a:chExt cx="7162801" cy="201930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3D77C6C7-C0C1-B50C-CD29-0254F2CA8925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724A4FB-BD4D-347A-2961-CA2E05B411EB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Quality Assurance &amp; Testing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9F0A69F-6372-300F-3107-CDB6108C3134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Configure safeguards and robust testing methodologies via CI and </a:t>
                </a:r>
                <a:r>
                  <a:rPr lang="en-US" dirty="0" err="1">
                    <a:solidFill>
                      <a:srgbClr val="0C3042"/>
                    </a:solidFill>
                  </a:rPr>
                  <a:t>GitOps</a:t>
                </a:r>
                <a:r>
                  <a:rPr lang="en-US" dirty="0">
                    <a:solidFill>
                      <a:srgbClr val="0C3042"/>
                    </a:solidFill>
                  </a:rPr>
                  <a:t>.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B3ACA7F-21C8-50CB-C250-9C148D11FC8E}"/>
                </a:ext>
              </a:extLst>
            </p:cNvPr>
            <p:cNvGrpSpPr/>
            <p:nvPr/>
          </p:nvGrpSpPr>
          <p:grpSpPr>
            <a:xfrm>
              <a:off x="44050327" y="4076699"/>
              <a:ext cx="7162801" cy="2019301"/>
              <a:chOff x="4229099" y="1409699"/>
              <a:chExt cx="7162801" cy="2019301"/>
            </a:xfrm>
          </p:grpSpPr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E229B8DD-EB89-45D4-7B35-CFBA5E1DDE92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02218F6-9D56-38B9-54EC-177F6CDC9057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Documentation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3CB2E89-E509-E1F1-5941-23A0C959954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Produce In-depth documentation by following a doc-first approach.</a:t>
                </a:r>
              </a:p>
            </p:txBody>
          </p:sp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98E54-FA10-5DB6-B27F-A3503E6A86EE}"/>
              </a:ext>
            </a:extLst>
          </p:cNvPr>
          <p:cNvSpPr/>
          <p:nvPr/>
        </p:nvSpPr>
        <p:spPr>
          <a:xfrm>
            <a:off x="0" y="0"/>
            <a:ext cx="343986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94CC05-81CC-3BE6-C378-F32BF2027763}"/>
              </a:ext>
            </a:extLst>
          </p:cNvPr>
          <p:cNvSpPr txBox="1"/>
          <p:nvPr/>
        </p:nvSpPr>
        <p:spPr>
          <a:xfrm>
            <a:off x="800100" y="3105834"/>
            <a:ext cx="1822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C3042"/>
                </a:solidFill>
              </a:rPr>
              <a:t>The Plan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936F06-D178-B4BC-CBE8-9DC70F58A146}"/>
              </a:ext>
            </a:extLst>
          </p:cNvPr>
          <p:cNvSpPr/>
          <p:nvPr/>
        </p:nvSpPr>
        <p:spPr>
          <a:xfrm>
            <a:off x="3439753" y="0"/>
            <a:ext cx="687079" cy="6858000"/>
          </a:xfrm>
          <a:prstGeom prst="rect">
            <a:avLst/>
          </a:prstGeom>
          <a:gradFill>
            <a:gsLst>
              <a:gs pos="0">
                <a:srgbClr val="C5D5D6"/>
              </a:gs>
              <a:gs pos="100000">
                <a:srgbClr val="C5D5D6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945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B2D1C-0443-3FB8-751C-EADE05A854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D5258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568481A-09FE-18E8-E858-383398EA3226}"/>
              </a:ext>
            </a:extLst>
          </p:cNvPr>
          <p:cNvGrpSpPr/>
          <p:nvPr/>
        </p:nvGrpSpPr>
        <p:grpSpPr>
          <a:xfrm>
            <a:off x="-48568660" y="4076699"/>
            <a:ext cx="46984029" cy="2019301"/>
            <a:chOff x="4229099" y="4076699"/>
            <a:chExt cx="46984029" cy="201930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350E2A4-88F3-6C6B-191F-D4F97F944AA2}"/>
                </a:ext>
              </a:extLst>
            </p:cNvPr>
            <p:cNvGrpSpPr/>
            <p:nvPr/>
          </p:nvGrpSpPr>
          <p:grpSpPr>
            <a:xfrm>
              <a:off x="4229099" y="4076699"/>
              <a:ext cx="7162801" cy="2019301"/>
              <a:chOff x="4229099" y="1409699"/>
              <a:chExt cx="7162801" cy="2019301"/>
            </a:xfrm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163BD4F7-6E0D-7E62-D832-8F89E54CEFB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65E4A12-BBF2-604B-55A8-D486E9362AC5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Modularity &amp; Optimization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A79C55E-0EBB-48F0-3045-D7E544EB4512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Achieved through code-refactoring and implementing strong architectural patterns.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C0B0205-B395-CDDB-F38D-E009CF345E9B}"/>
                </a:ext>
              </a:extLst>
            </p:cNvPr>
            <p:cNvGrpSpPr/>
            <p:nvPr/>
          </p:nvGrpSpPr>
          <p:grpSpPr>
            <a:xfrm>
              <a:off x="12193345" y="4076699"/>
              <a:ext cx="7162801" cy="2019301"/>
              <a:chOff x="4229099" y="1409699"/>
              <a:chExt cx="7162801" cy="2019301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E9902337-46AE-A852-AE65-2FB70895A676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59A4C7-FC94-0738-D281-3E7607744903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UI Redesign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308EC15-5ACC-7188-8C96-F1A8061BD1AE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Improve UI design and performance to increase user interaction quality and speed.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F3F78270-AFBC-053F-0214-7F781708D310}"/>
                </a:ext>
              </a:extLst>
            </p:cNvPr>
            <p:cNvGrpSpPr/>
            <p:nvPr/>
          </p:nvGrpSpPr>
          <p:grpSpPr>
            <a:xfrm>
              <a:off x="20157591" y="4076699"/>
              <a:ext cx="7162801" cy="2019301"/>
              <a:chOff x="4229099" y="1409699"/>
              <a:chExt cx="7162801" cy="2019301"/>
            </a:xfrm>
          </p:grpSpPr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09DDB3CA-A35C-EC9A-ACAA-F91B529D387B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F05E062-63AD-859F-A409-55BDD67760B2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Multiuser Environment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59F1F31-8517-574B-D763-F8DA128B2500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Restructure the application to support multiple users and permissions.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9447FCE-F037-65A9-D9CD-668F3FD70CB3}"/>
                </a:ext>
              </a:extLst>
            </p:cNvPr>
            <p:cNvGrpSpPr/>
            <p:nvPr/>
          </p:nvGrpSpPr>
          <p:grpSpPr>
            <a:xfrm>
              <a:off x="28121837" y="4076699"/>
              <a:ext cx="7162801" cy="2019301"/>
              <a:chOff x="4229099" y="1409699"/>
              <a:chExt cx="7162801" cy="2019301"/>
            </a:xfrm>
          </p:grpSpPr>
          <p:sp>
            <p:nvSpPr>
              <p:cNvPr id="41" name="Rounded Rectangle 40">
                <a:extLst>
                  <a:ext uri="{FF2B5EF4-FFF2-40B4-BE49-F238E27FC236}">
                    <a16:creationId xmlns:a16="http://schemas.microsoft.com/office/drawing/2014/main" id="{334EDBF4-43DF-93F7-FBA1-2E290E449D84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0A6A141-43DB-FD8B-BB5B-743F7484C51D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DOI Tagging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D7D6C222-2725-E618-7374-5C1717129DB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Assign DOI references to artifacts generated </a:t>
                </a:r>
              </a:p>
              <a:p>
                <a:r>
                  <a:rPr lang="en-US" dirty="0">
                    <a:solidFill>
                      <a:srgbClr val="0C3042"/>
                    </a:solidFill>
                  </a:rPr>
                  <a:t>to facilitate citations and references.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75164C2-FEB6-1416-EB5B-A48B3CB2627A}"/>
                </a:ext>
              </a:extLst>
            </p:cNvPr>
            <p:cNvGrpSpPr/>
            <p:nvPr/>
          </p:nvGrpSpPr>
          <p:grpSpPr>
            <a:xfrm>
              <a:off x="36086083" y="4076699"/>
              <a:ext cx="7162801" cy="2019301"/>
              <a:chOff x="4229099" y="1409699"/>
              <a:chExt cx="7162801" cy="201930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3D77C6C7-C0C1-B50C-CD29-0254F2CA8925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724A4FB-BD4D-347A-2961-CA2E05B411EB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Quality Assurance &amp; Testing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9F0A69F-6372-300F-3107-CDB6108C3134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Configure safeguards and robust testing methodologies via CI and </a:t>
                </a:r>
                <a:r>
                  <a:rPr lang="en-US" dirty="0" err="1">
                    <a:solidFill>
                      <a:srgbClr val="0C3042"/>
                    </a:solidFill>
                  </a:rPr>
                  <a:t>GitOps</a:t>
                </a:r>
                <a:r>
                  <a:rPr lang="en-US" dirty="0">
                    <a:solidFill>
                      <a:srgbClr val="0C3042"/>
                    </a:solidFill>
                  </a:rPr>
                  <a:t>.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B3ACA7F-21C8-50CB-C250-9C148D11FC8E}"/>
                </a:ext>
              </a:extLst>
            </p:cNvPr>
            <p:cNvGrpSpPr/>
            <p:nvPr/>
          </p:nvGrpSpPr>
          <p:grpSpPr>
            <a:xfrm>
              <a:off x="44050327" y="4076699"/>
              <a:ext cx="7162801" cy="2019301"/>
              <a:chOff x="4229099" y="1409699"/>
              <a:chExt cx="7162801" cy="2019301"/>
            </a:xfrm>
          </p:grpSpPr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E229B8DD-EB89-45D4-7B35-CFBA5E1DDE92}"/>
                  </a:ext>
                </a:extLst>
              </p:cNvPr>
              <p:cNvSpPr/>
              <p:nvPr/>
            </p:nvSpPr>
            <p:spPr>
              <a:xfrm>
                <a:off x="4229099" y="1409699"/>
                <a:ext cx="7162801" cy="2019301"/>
              </a:xfrm>
              <a:prstGeom prst="roundRect">
                <a:avLst>
                  <a:gd name="adj" fmla="val 3112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412926" sx="97636" sy="97636" algn="t" rotWithShape="0">
                  <a:srgbClr val="0C3042">
                    <a:alpha val="2545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002218F6-9D56-38B9-54EC-177F6CDC9057}"/>
                  </a:ext>
                </a:extLst>
              </p:cNvPr>
              <p:cNvSpPr txBox="1"/>
              <p:nvPr/>
            </p:nvSpPr>
            <p:spPr>
              <a:xfrm>
                <a:off x="4366258" y="1546860"/>
                <a:ext cx="70256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C3042"/>
                    </a:solidFill>
                  </a:rPr>
                  <a:t>Documentation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3CB2E89-E509-E1F1-5941-23A0C9599543}"/>
                  </a:ext>
                </a:extLst>
              </p:cNvPr>
              <p:cNvSpPr txBox="1"/>
              <p:nvPr/>
            </p:nvSpPr>
            <p:spPr>
              <a:xfrm>
                <a:off x="4366258" y="2438400"/>
                <a:ext cx="47396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C3042"/>
                    </a:solidFill>
                  </a:rPr>
                  <a:t>Produce In-depth documentation by following a doc-first approach.</a:t>
                </a:r>
              </a:p>
            </p:txBody>
          </p:sp>
        </p:grp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73D98E54-FA10-5DB6-B27F-A3503E6A86EE}"/>
              </a:ext>
            </a:extLst>
          </p:cNvPr>
          <p:cNvSpPr/>
          <p:nvPr/>
        </p:nvSpPr>
        <p:spPr>
          <a:xfrm>
            <a:off x="-3470564" y="0"/>
            <a:ext cx="343986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94CC05-81CC-3BE6-C378-F32BF2027763}"/>
              </a:ext>
            </a:extLst>
          </p:cNvPr>
          <p:cNvSpPr txBox="1"/>
          <p:nvPr/>
        </p:nvSpPr>
        <p:spPr>
          <a:xfrm>
            <a:off x="-2670464" y="3105834"/>
            <a:ext cx="1822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C3042"/>
                </a:solidFill>
              </a:rPr>
              <a:t>The Plan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936F06-D178-B4BC-CBE8-9DC70F58A146}"/>
              </a:ext>
            </a:extLst>
          </p:cNvPr>
          <p:cNvSpPr/>
          <p:nvPr/>
        </p:nvSpPr>
        <p:spPr>
          <a:xfrm>
            <a:off x="-737391" y="0"/>
            <a:ext cx="687079" cy="6858000"/>
          </a:xfrm>
          <a:prstGeom prst="rect">
            <a:avLst/>
          </a:prstGeom>
          <a:gradFill>
            <a:gsLst>
              <a:gs pos="0">
                <a:srgbClr val="C5D5D6"/>
              </a:gs>
              <a:gs pos="100000">
                <a:srgbClr val="C5D5D6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C87F49-5A68-0B80-1604-292B3EA22817}"/>
              </a:ext>
            </a:extLst>
          </p:cNvPr>
          <p:cNvSpPr txBox="1"/>
          <p:nvPr/>
        </p:nvSpPr>
        <p:spPr>
          <a:xfrm>
            <a:off x="2151208" y="2644170"/>
            <a:ext cx="78895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rgbClr val="0C3042"/>
                </a:solidFill>
              </a:rPr>
              <a:t>Callout.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A85290-76D2-5190-B075-3B62512E27C3}"/>
              </a:ext>
            </a:extLst>
          </p:cNvPr>
          <p:cNvSpPr txBox="1"/>
          <p:nvPr/>
        </p:nvSpPr>
        <p:spPr>
          <a:xfrm>
            <a:off x="2151208" y="3982997"/>
            <a:ext cx="78895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C3042"/>
                </a:solidFill>
              </a:rPr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3665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99775F-160B-F88D-1DC0-A0FBDDFC1FC4}"/>
              </a:ext>
            </a:extLst>
          </p:cNvPr>
          <p:cNvSpPr txBox="1"/>
          <p:nvPr/>
        </p:nvSpPr>
        <p:spPr>
          <a:xfrm>
            <a:off x="800100" y="1409700"/>
            <a:ext cx="449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Bioinformatics is a discipline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that intersects various 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fields of research.</a:t>
            </a:r>
          </a:p>
        </p:txBody>
      </p:sp>
      <p:pic>
        <p:nvPicPr>
          <p:cNvPr id="8" name="Picture 7" descr="A dna strands on an orange background&#10;&#10;Description automatically generated">
            <a:extLst>
              <a:ext uri="{FF2B5EF4-FFF2-40B4-BE49-F238E27FC236}">
                <a16:creationId xmlns:a16="http://schemas.microsoft.com/office/drawing/2014/main" id="{5D00E755-D9E5-7DAA-329C-B0467B49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324" y="0"/>
            <a:ext cx="6914147" cy="6914147"/>
          </a:xfrm>
          <a:prstGeom prst="rect">
            <a:avLst/>
          </a:prstGeom>
        </p:spPr>
      </p:pic>
      <p:pic>
        <p:nvPicPr>
          <p:cNvPr id="10" name="Picture 9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6A9F3137-46A1-85C5-EB86-C8B80D525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324" y="6914147"/>
            <a:ext cx="6911473" cy="69114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664948-F8D5-3BDF-2F0D-0B1D9E566D13}"/>
              </a:ext>
            </a:extLst>
          </p:cNvPr>
          <p:cNvSpPr txBox="1"/>
          <p:nvPr/>
        </p:nvSpPr>
        <p:spPr>
          <a:xfrm>
            <a:off x="800100" y="4919127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0C3042"/>
                </a:solidFill>
              </a:rPr>
              <a:t>Biology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42FE0E-C826-3B63-025F-20639F017D92}"/>
              </a:ext>
            </a:extLst>
          </p:cNvPr>
          <p:cNvSpPr txBox="1"/>
          <p:nvPr/>
        </p:nvSpPr>
        <p:spPr>
          <a:xfrm>
            <a:off x="800100" y="5380792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Computer Science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2E69BC-1E3C-E767-55E2-171015E72A02}"/>
              </a:ext>
            </a:extLst>
          </p:cNvPr>
          <p:cNvSpPr txBox="1"/>
          <p:nvPr/>
        </p:nvSpPr>
        <p:spPr>
          <a:xfrm>
            <a:off x="800100" y="5719346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Statistics</a:t>
            </a:r>
          </a:p>
        </p:txBody>
      </p:sp>
    </p:spTree>
    <p:extLst>
      <p:ext uri="{BB962C8B-B14F-4D97-AF65-F5344CB8AC3E}">
        <p14:creationId xmlns:p14="http://schemas.microsoft.com/office/powerpoint/2010/main" val="282888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na strands on an orange background&#10;&#10;Description automatically generated">
            <a:extLst>
              <a:ext uri="{FF2B5EF4-FFF2-40B4-BE49-F238E27FC236}">
                <a16:creationId xmlns:a16="http://schemas.microsoft.com/office/drawing/2014/main" id="{5D00E755-D9E5-7DAA-329C-B0467B49B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4100" y="-6914147"/>
            <a:ext cx="6914147" cy="6914147"/>
          </a:xfrm>
          <a:prstGeom prst="rect">
            <a:avLst/>
          </a:prstGeom>
        </p:spPr>
      </p:pic>
      <p:pic>
        <p:nvPicPr>
          <p:cNvPr id="4" name="Picture 3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7F2E1480-78C0-A11B-F874-6A89BBF48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0"/>
            <a:ext cx="6911473" cy="6911473"/>
          </a:xfrm>
          <a:prstGeom prst="rect">
            <a:avLst/>
          </a:prstGeom>
        </p:spPr>
      </p:pic>
      <p:pic>
        <p:nvPicPr>
          <p:cNvPr id="6" name="Picture 5" descr="A diagram of graphs and charts&#10;&#10;Description automatically generated">
            <a:extLst>
              <a:ext uri="{FF2B5EF4-FFF2-40B4-BE49-F238E27FC236}">
                <a16:creationId xmlns:a16="http://schemas.microsoft.com/office/drawing/2014/main" id="{4EA4242B-FAE8-51EF-85BB-553E791E38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6860675"/>
            <a:ext cx="6911472" cy="69114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1EB7F4-DA58-28A2-E4C2-15FAC9D1CDB6}"/>
              </a:ext>
            </a:extLst>
          </p:cNvPr>
          <p:cNvSpPr txBox="1"/>
          <p:nvPr/>
        </p:nvSpPr>
        <p:spPr>
          <a:xfrm>
            <a:off x="800100" y="1409700"/>
            <a:ext cx="449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Bioinformatics is a discipline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that intersects various 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fields of research.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59199E-9D4C-1639-1F93-C049B8ECFF8F}"/>
              </a:ext>
            </a:extLst>
          </p:cNvPr>
          <p:cNvSpPr txBox="1"/>
          <p:nvPr/>
        </p:nvSpPr>
        <p:spPr>
          <a:xfrm>
            <a:off x="800100" y="4919127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Biology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C97F02-803C-EF01-D26F-66AA2741E694}"/>
              </a:ext>
            </a:extLst>
          </p:cNvPr>
          <p:cNvSpPr txBox="1"/>
          <p:nvPr/>
        </p:nvSpPr>
        <p:spPr>
          <a:xfrm>
            <a:off x="800100" y="5257681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0C3042"/>
                </a:solidFill>
              </a:rPr>
              <a:t>Computer Science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760ECD-ADA2-7DA6-DBD5-302919B4651C}"/>
              </a:ext>
            </a:extLst>
          </p:cNvPr>
          <p:cNvSpPr txBox="1"/>
          <p:nvPr/>
        </p:nvSpPr>
        <p:spPr>
          <a:xfrm>
            <a:off x="800100" y="5719346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Statistics</a:t>
            </a:r>
          </a:p>
        </p:txBody>
      </p:sp>
    </p:spTree>
    <p:extLst>
      <p:ext uri="{BB962C8B-B14F-4D97-AF65-F5344CB8AC3E}">
        <p14:creationId xmlns:p14="http://schemas.microsoft.com/office/powerpoint/2010/main" val="1780870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7F2E1480-78C0-A11B-F874-6A89BBF48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-6911473"/>
            <a:ext cx="6911473" cy="6911473"/>
          </a:xfrm>
          <a:prstGeom prst="rect">
            <a:avLst/>
          </a:prstGeom>
        </p:spPr>
      </p:pic>
      <p:pic>
        <p:nvPicPr>
          <p:cNvPr id="6" name="Picture 5" descr="A diagram of graphs and charts&#10;&#10;Description automatically generated">
            <a:extLst>
              <a:ext uri="{FF2B5EF4-FFF2-40B4-BE49-F238E27FC236}">
                <a16:creationId xmlns:a16="http://schemas.microsoft.com/office/drawing/2014/main" id="{4EA4242B-FAE8-51EF-85BB-553E791E3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911472" cy="69114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E57E1D-4601-07CF-35FE-876682069444}"/>
              </a:ext>
            </a:extLst>
          </p:cNvPr>
          <p:cNvSpPr txBox="1"/>
          <p:nvPr/>
        </p:nvSpPr>
        <p:spPr>
          <a:xfrm>
            <a:off x="800100" y="1409700"/>
            <a:ext cx="449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Bioinformatics is a discipline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that intersects various 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fields of research.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981793-342B-C223-8B9A-C9F78C4FCF31}"/>
              </a:ext>
            </a:extLst>
          </p:cNvPr>
          <p:cNvSpPr txBox="1"/>
          <p:nvPr/>
        </p:nvSpPr>
        <p:spPr>
          <a:xfrm>
            <a:off x="800100" y="4925863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Biology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CCF76D-C242-2FB8-6A24-1AD97665A0BF}"/>
              </a:ext>
            </a:extLst>
          </p:cNvPr>
          <p:cNvSpPr txBox="1"/>
          <p:nvPr/>
        </p:nvSpPr>
        <p:spPr>
          <a:xfrm>
            <a:off x="800100" y="5264417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Computer Science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5B63B5-356E-1A7E-5345-A65161BD0E67}"/>
              </a:ext>
            </a:extLst>
          </p:cNvPr>
          <p:cNvSpPr txBox="1"/>
          <p:nvPr/>
        </p:nvSpPr>
        <p:spPr>
          <a:xfrm>
            <a:off x="800100" y="5602971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0C3042"/>
                </a:solidFill>
              </a:rPr>
              <a:t>Statistics</a:t>
            </a:r>
          </a:p>
        </p:txBody>
      </p:sp>
    </p:spTree>
    <p:extLst>
      <p:ext uri="{BB962C8B-B14F-4D97-AF65-F5344CB8AC3E}">
        <p14:creationId xmlns:p14="http://schemas.microsoft.com/office/powerpoint/2010/main" val="2825963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D6E6EF-8582-EA32-27C8-2C531D2B26CE}"/>
              </a:ext>
            </a:extLst>
          </p:cNvPr>
          <p:cNvSpPr txBox="1"/>
          <p:nvPr/>
        </p:nvSpPr>
        <p:spPr>
          <a:xfrm>
            <a:off x="5529499" y="1225034"/>
            <a:ext cx="1133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E8810"/>
                </a:solidFill>
              </a:rPr>
              <a:t>PROBLEM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9EBFB7-9338-3AEE-4CBD-8421CB979CEB}"/>
              </a:ext>
            </a:extLst>
          </p:cNvPr>
          <p:cNvSpPr/>
          <p:nvPr/>
        </p:nvSpPr>
        <p:spPr>
          <a:xfrm>
            <a:off x="5380892" y="1216202"/>
            <a:ext cx="1430215" cy="369332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FE8810"/>
            </a:solidFill>
          </a:ln>
          <a:effectLst>
            <a:glow rad="76200">
              <a:srgbClr val="FE8810">
                <a:alpha val="25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E881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3339795" y="2828835"/>
            <a:ext cx="55124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C3042"/>
                </a:solidFill>
              </a:rPr>
              <a:t>Experiment </a:t>
            </a:r>
            <a:r>
              <a:rPr lang="en-US" sz="3600" b="1" dirty="0">
                <a:solidFill>
                  <a:srgbClr val="FE8810"/>
                </a:solidFill>
              </a:rPr>
              <a:t>Reproducibility</a:t>
            </a:r>
            <a:r>
              <a:rPr lang="en-US" sz="3600" b="1" dirty="0">
                <a:solidFill>
                  <a:srgbClr val="0C3042"/>
                </a:solidFill>
              </a:rPr>
              <a:t> </a:t>
            </a:r>
          </a:p>
          <a:p>
            <a:pPr algn="ctr"/>
            <a:r>
              <a:rPr lang="en-US" sz="3600" b="1" dirty="0">
                <a:solidFill>
                  <a:srgbClr val="0C3042"/>
                </a:solidFill>
              </a:rPr>
              <a:t>is hard in Bioinformatics.</a:t>
            </a:r>
          </a:p>
        </p:txBody>
      </p:sp>
    </p:spTree>
    <p:extLst>
      <p:ext uri="{BB962C8B-B14F-4D97-AF65-F5344CB8AC3E}">
        <p14:creationId xmlns:p14="http://schemas.microsoft.com/office/powerpoint/2010/main" val="1972607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8D6E6EF-8582-EA32-27C8-2C531D2B26CE}"/>
              </a:ext>
            </a:extLst>
          </p:cNvPr>
          <p:cNvSpPr txBox="1"/>
          <p:nvPr/>
        </p:nvSpPr>
        <p:spPr>
          <a:xfrm>
            <a:off x="1019970" y="2554274"/>
            <a:ext cx="8179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E8810"/>
                </a:solidFill>
              </a:rPr>
              <a:t>PROBLEM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892FA2-68B2-9FDD-BD83-AADE21EFD0A4}"/>
              </a:ext>
            </a:extLst>
          </p:cNvPr>
          <p:cNvSpPr txBox="1"/>
          <p:nvPr/>
        </p:nvSpPr>
        <p:spPr>
          <a:xfrm>
            <a:off x="800100" y="3013501"/>
            <a:ext cx="37321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Experiment </a:t>
            </a:r>
            <a:r>
              <a:rPr lang="en-US" sz="2400" b="1" dirty="0">
                <a:solidFill>
                  <a:srgbClr val="FE8810"/>
                </a:solidFill>
              </a:rPr>
              <a:t>Reproducibility</a:t>
            </a:r>
            <a:r>
              <a:rPr lang="en-US" sz="2400" b="1" dirty="0">
                <a:solidFill>
                  <a:srgbClr val="0C3042"/>
                </a:solidFill>
              </a:rPr>
              <a:t> 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is hard in Bioinformatics.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4FFC557-A929-761C-0DE2-0218F65CC773}"/>
              </a:ext>
            </a:extLst>
          </p:cNvPr>
          <p:cNvSpPr/>
          <p:nvPr/>
        </p:nvSpPr>
        <p:spPr>
          <a:xfrm>
            <a:off x="869348" y="2561894"/>
            <a:ext cx="1095378" cy="250504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FE8810"/>
            </a:solidFill>
          </a:ln>
          <a:effectLst>
            <a:glow rad="76200">
              <a:srgbClr val="FE8810">
                <a:alpha val="25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E881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2A4BB5-F4D2-53E2-EBD4-98030A4706A3}"/>
              </a:ext>
            </a:extLst>
          </p:cNvPr>
          <p:cNvSpPr txBox="1"/>
          <p:nvPr/>
        </p:nvSpPr>
        <p:spPr>
          <a:xfrm>
            <a:off x="6096000" y="2798058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Validity &amp; Reliability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C26ED9-22D8-E229-6B8B-3D960AE24A3A}"/>
              </a:ext>
            </a:extLst>
          </p:cNvPr>
          <p:cNvSpPr txBox="1"/>
          <p:nvPr/>
        </p:nvSpPr>
        <p:spPr>
          <a:xfrm>
            <a:off x="6096000" y="3259723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Insufficient Documentation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7E8234-FE79-D980-651F-10C1B5CBC9F2}"/>
              </a:ext>
            </a:extLst>
          </p:cNvPr>
          <p:cNvSpPr txBox="1"/>
          <p:nvPr/>
        </p:nvSpPr>
        <p:spPr>
          <a:xfrm>
            <a:off x="6096000" y="3598277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Lack of Standardization</a:t>
            </a:r>
          </a:p>
        </p:txBody>
      </p:sp>
    </p:spTree>
    <p:extLst>
      <p:ext uri="{BB962C8B-B14F-4D97-AF65-F5344CB8AC3E}">
        <p14:creationId xmlns:p14="http://schemas.microsoft.com/office/powerpoint/2010/main" val="392796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2A4BB5-F4D2-53E2-EBD4-98030A4706A3}"/>
              </a:ext>
            </a:extLst>
          </p:cNvPr>
          <p:cNvSpPr txBox="1"/>
          <p:nvPr/>
        </p:nvSpPr>
        <p:spPr>
          <a:xfrm>
            <a:off x="6096000" y="2850608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Validity &amp; Reliability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C26ED9-22D8-E229-6B8B-3D960AE24A3A}"/>
              </a:ext>
            </a:extLst>
          </p:cNvPr>
          <p:cNvSpPr txBox="1"/>
          <p:nvPr/>
        </p:nvSpPr>
        <p:spPr>
          <a:xfrm>
            <a:off x="6096000" y="3189162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Insufficient Documentation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7E8234-FE79-D980-651F-10C1B5CBC9F2}"/>
              </a:ext>
            </a:extLst>
          </p:cNvPr>
          <p:cNvSpPr txBox="1"/>
          <p:nvPr/>
        </p:nvSpPr>
        <p:spPr>
          <a:xfrm>
            <a:off x="6096000" y="3650827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Lack of Standardization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486553-4CB6-EE94-D4DF-16DE6221AFEB}"/>
              </a:ext>
            </a:extLst>
          </p:cNvPr>
          <p:cNvSpPr txBox="1"/>
          <p:nvPr/>
        </p:nvSpPr>
        <p:spPr>
          <a:xfrm>
            <a:off x="800100" y="3013501"/>
            <a:ext cx="37321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Experiment </a:t>
            </a:r>
            <a:r>
              <a:rPr lang="en-US" sz="2400" b="1" dirty="0">
                <a:solidFill>
                  <a:srgbClr val="FE8810"/>
                </a:solidFill>
              </a:rPr>
              <a:t>Reproducibility</a:t>
            </a:r>
            <a:r>
              <a:rPr lang="en-US" sz="2400" b="1" dirty="0">
                <a:solidFill>
                  <a:srgbClr val="0C3042"/>
                </a:solidFill>
              </a:rPr>
              <a:t> 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is hard in Bioinformatics.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8D6E05C-8860-712C-9D3B-30E364F3E6FA}"/>
              </a:ext>
            </a:extLst>
          </p:cNvPr>
          <p:cNvSpPr/>
          <p:nvPr/>
        </p:nvSpPr>
        <p:spPr>
          <a:xfrm>
            <a:off x="869348" y="2561894"/>
            <a:ext cx="1095378" cy="250504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FE8810"/>
            </a:solidFill>
          </a:ln>
          <a:effectLst>
            <a:glow rad="76200">
              <a:srgbClr val="FE8810">
                <a:alpha val="25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E881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56DB39-0683-78B6-F25A-F6732622BBC3}"/>
              </a:ext>
            </a:extLst>
          </p:cNvPr>
          <p:cNvSpPr txBox="1"/>
          <p:nvPr/>
        </p:nvSpPr>
        <p:spPr>
          <a:xfrm>
            <a:off x="1019970" y="2554274"/>
            <a:ext cx="8179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E8810"/>
                </a:solidFill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3095826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2A4BB5-F4D2-53E2-EBD4-98030A4706A3}"/>
              </a:ext>
            </a:extLst>
          </p:cNvPr>
          <p:cNvSpPr txBox="1"/>
          <p:nvPr/>
        </p:nvSpPr>
        <p:spPr>
          <a:xfrm>
            <a:off x="6096000" y="2921169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Validity &amp; Reliability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C26ED9-22D8-E229-6B8B-3D960AE24A3A}"/>
              </a:ext>
            </a:extLst>
          </p:cNvPr>
          <p:cNvSpPr txBox="1"/>
          <p:nvPr/>
        </p:nvSpPr>
        <p:spPr>
          <a:xfrm>
            <a:off x="6096000" y="3259723"/>
            <a:ext cx="4495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C3042">
                    <a:alpha val="25000"/>
                  </a:srgbClr>
                </a:solidFill>
              </a:rPr>
              <a:t>Insufficient Documentation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7E8234-FE79-D980-651F-10C1B5CBC9F2}"/>
              </a:ext>
            </a:extLst>
          </p:cNvPr>
          <p:cNvSpPr txBox="1"/>
          <p:nvPr/>
        </p:nvSpPr>
        <p:spPr>
          <a:xfrm>
            <a:off x="6096000" y="3598277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Lack of Standardization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D45758-23D1-2311-2305-66733D28C27C}"/>
              </a:ext>
            </a:extLst>
          </p:cNvPr>
          <p:cNvSpPr txBox="1"/>
          <p:nvPr/>
        </p:nvSpPr>
        <p:spPr>
          <a:xfrm>
            <a:off x="800100" y="3013501"/>
            <a:ext cx="37321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C3042"/>
                </a:solidFill>
              </a:rPr>
              <a:t>Experiment </a:t>
            </a:r>
            <a:r>
              <a:rPr lang="en-US" sz="2400" b="1" dirty="0">
                <a:solidFill>
                  <a:srgbClr val="FE8810"/>
                </a:solidFill>
              </a:rPr>
              <a:t>Reproducibility</a:t>
            </a:r>
            <a:r>
              <a:rPr lang="en-US" sz="2400" b="1" dirty="0">
                <a:solidFill>
                  <a:srgbClr val="0C3042"/>
                </a:solidFill>
              </a:rPr>
              <a:t> </a:t>
            </a:r>
          </a:p>
          <a:p>
            <a:r>
              <a:rPr lang="en-US" sz="2400" b="1" dirty="0">
                <a:solidFill>
                  <a:srgbClr val="0C3042"/>
                </a:solidFill>
              </a:rPr>
              <a:t>is hard in Bioinformatics.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F25593C-E01B-6363-E0F3-5E3209BBA9A5}"/>
              </a:ext>
            </a:extLst>
          </p:cNvPr>
          <p:cNvSpPr/>
          <p:nvPr/>
        </p:nvSpPr>
        <p:spPr>
          <a:xfrm>
            <a:off x="869348" y="2561894"/>
            <a:ext cx="1095378" cy="250504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FE8810"/>
            </a:solidFill>
          </a:ln>
          <a:effectLst>
            <a:glow rad="76200">
              <a:srgbClr val="FE8810">
                <a:alpha val="25000"/>
              </a:srgb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E881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0A7DA2-A3DF-881F-F1A7-42E059EF4E04}"/>
              </a:ext>
            </a:extLst>
          </p:cNvPr>
          <p:cNvSpPr txBox="1"/>
          <p:nvPr/>
        </p:nvSpPr>
        <p:spPr>
          <a:xfrm>
            <a:off x="1019970" y="2554274"/>
            <a:ext cx="8179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E8810"/>
                </a:solidFill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418154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987</Words>
  <Application>Microsoft Macintosh PowerPoint</Application>
  <PresentationFormat>Widescreen</PresentationFormat>
  <Paragraphs>222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Eliseo Martelli</dc:creator>
  <cp:lastModifiedBy>Eliseo Martelli</cp:lastModifiedBy>
  <cp:revision>198</cp:revision>
  <dcterms:created xsi:type="dcterms:W3CDTF">2023-12-14T07:06:30Z</dcterms:created>
  <dcterms:modified xsi:type="dcterms:W3CDTF">2023-12-19T18:24:09Z</dcterms:modified>
</cp:coreProperties>
</file>

<file path=docProps/thumbnail.jpeg>
</file>